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1"/>
  </p:notesMasterIdLst>
  <p:handoutMasterIdLst>
    <p:handoutMasterId r:id="rId52"/>
  </p:handoutMasterIdLst>
  <p:sldIdLst>
    <p:sldId id="294"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 id="282" r:id="rId28"/>
    <p:sldId id="283" r:id="rId29"/>
    <p:sldId id="284" r:id="rId30"/>
    <p:sldId id="285" r:id="rId31"/>
    <p:sldId id="299" r:id="rId32"/>
    <p:sldId id="415" r:id="rId33"/>
    <p:sldId id="416" r:id="rId34"/>
    <p:sldId id="417" r:id="rId35"/>
    <p:sldId id="418" r:id="rId36"/>
    <p:sldId id="419" r:id="rId37"/>
    <p:sldId id="420" r:id="rId38"/>
    <p:sldId id="421" r:id="rId39"/>
    <p:sldId id="422" r:id="rId40"/>
    <p:sldId id="423" r:id="rId41"/>
    <p:sldId id="424" r:id="rId42"/>
    <p:sldId id="425" r:id="rId43"/>
    <p:sldId id="426" r:id="rId44"/>
    <p:sldId id="427" r:id="rId45"/>
    <p:sldId id="428" r:id="rId46"/>
    <p:sldId id="429" r:id="rId47"/>
    <p:sldId id="430" r:id="rId48"/>
    <p:sldId id="431" r:id="rId49"/>
    <p:sldId id="432" r:id="rId50"/>
  </p:sldIdLst>
  <p:sldSz cx="9907588" cy="6858000"/>
  <p:notesSz cx="6888163" cy="10020300"/>
  <p:defaultTextStyle>
    <a:defPPr>
      <a:defRPr lang="en-GB"/>
    </a:defPPr>
    <a:lvl1pPr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1pPr>
    <a:lvl2pPr marL="742950" indent="-28575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2pPr>
    <a:lvl3pPr marL="1143000" indent="-228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3pPr>
    <a:lvl4pPr marL="1600200" indent="-228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4pPr>
    <a:lvl5pPr marL="2057400" indent="-228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5pPr>
    <a:lvl6pPr marL="2286000" algn="l" defTabSz="914400" rtl="0" eaLnBrk="1" latinLnBrk="0" hangingPunct="1">
      <a:defRPr sz="2400" kern="1200">
        <a:solidFill>
          <a:schemeClr val="bg1"/>
        </a:solidFill>
        <a:latin typeface="Times New Roman" pitchFamily="18" charset="0"/>
        <a:ea typeface="+mn-ea"/>
        <a:cs typeface="Lucida Sans Unicode" pitchFamily="34" charset="0"/>
      </a:defRPr>
    </a:lvl6pPr>
    <a:lvl7pPr marL="2743200" algn="l" defTabSz="914400" rtl="0" eaLnBrk="1" latinLnBrk="0" hangingPunct="1">
      <a:defRPr sz="2400" kern="1200">
        <a:solidFill>
          <a:schemeClr val="bg1"/>
        </a:solidFill>
        <a:latin typeface="Times New Roman" pitchFamily="18" charset="0"/>
        <a:ea typeface="+mn-ea"/>
        <a:cs typeface="Lucida Sans Unicode" pitchFamily="34" charset="0"/>
      </a:defRPr>
    </a:lvl7pPr>
    <a:lvl8pPr marL="3200400" algn="l" defTabSz="914400" rtl="0" eaLnBrk="1" latinLnBrk="0" hangingPunct="1">
      <a:defRPr sz="2400" kern="1200">
        <a:solidFill>
          <a:schemeClr val="bg1"/>
        </a:solidFill>
        <a:latin typeface="Times New Roman" pitchFamily="18" charset="0"/>
        <a:ea typeface="+mn-ea"/>
        <a:cs typeface="Lucida Sans Unicode" pitchFamily="34" charset="0"/>
      </a:defRPr>
    </a:lvl8pPr>
    <a:lvl9pPr marL="3657600" algn="l" defTabSz="914400" rtl="0" eaLnBrk="1" latinLnBrk="0" hangingPunct="1">
      <a:defRPr sz="2400" kern="1200">
        <a:solidFill>
          <a:schemeClr val="bg1"/>
        </a:solidFill>
        <a:latin typeface="Times New Roman" pitchFamily="18" charset="0"/>
        <a:ea typeface="+mn-ea"/>
        <a:cs typeface="Lucida Sans Unicode"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2101"/>
    <a:srgbClr val="B7B7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44" autoAdjust="0"/>
    <p:restoredTop sz="92561" autoAdjust="0"/>
  </p:normalViewPr>
  <p:slideViewPr>
    <p:cSldViewPr>
      <p:cViewPr varScale="1">
        <p:scale>
          <a:sx n="46" d="100"/>
          <a:sy n="46" d="100"/>
        </p:scale>
        <p:origin x="-804" y="-108"/>
      </p:cViewPr>
      <p:guideLst>
        <p:guide orient="horz" pos="2160"/>
        <p:guide pos="2880"/>
      </p:guideLst>
    </p:cSldViewPr>
  </p:slideViewPr>
  <p:outlineViewPr>
    <p:cViewPr varScale="1">
      <p:scale>
        <a:sx n="170" d="200"/>
        <a:sy n="170" d="200"/>
      </p:scale>
      <p:origin x="-780" y="-84"/>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66" d="100"/>
        <a:sy n="66" d="100"/>
      </p:scale>
      <p:origin x="0" y="8328"/>
    </p:cViewPr>
  </p:sorterViewPr>
  <p:notesViewPr>
    <p:cSldViewPr>
      <p:cViewPr varScale="1">
        <p:scale>
          <a:sx n="59" d="100"/>
          <a:sy n="59" d="100"/>
        </p:scale>
        <p:origin x="-1752" y="-72"/>
      </p:cViewPr>
      <p:guideLst>
        <p:guide orient="horz" pos="2964"/>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3" Type="http://schemas.openxmlformats.org/officeDocument/2006/relationships/slide" Target="slides/slide39.xml"/><Relationship Id="rId7" Type="http://schemas.openxmlformats.org/officeDocument/2006/relationships/slide" Target="slides/slide46.xml"/><Relationship Id="rId2" Type="http://schemas.openxmlformats.org/officeDocument/2006/relationships/slide" Target="slides/slide38.xml"/><Relationship Id="rId1" Type="http://schemas.openxmlformats.org/officeDocument/2006/relationships/slide" Target="slides/slide32.xml"/><Relationship Id="rId6" Type="http://schemas.openxmlformats.org/officeDocument/2006/relationships/slide" Target="slides/slide44.xml"/><Relationship Id="rId5" Type="http://schemas.openxmlformats.org/officeDocument/2006/relationships/slide" Target="slides/slide41.xml"/><Relationship Id="rId4"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3159" tIns="46580" rIns="93159" bIns="46580" rtlCol="0"/>
          <a:lstStyle>
            <a:lvl1pPr algn="l">
              <a:defRPr sz="1200"/>
            </a:lvl1pPr>
          </a:lstStyle>
          <a:p>
            <a:pPr>
              <a:defRPr/>
            </a:pPr>
            <a:endParaRPr lang="en-US"/>
          </a:p>
        </p:txBody>
      </p:sp>
      <p:sp>
        <p:nvSpPr>
          <p:cNvPr id="3" name="Date Placeholder 2"/>
          <p:cNvSpPr>
            <a:spLocks noGrp="1"/>
          </p:cNvSpPr>
          <p:nvPr>
            <p:ph type="dt" sz="quarter" idx="1"/>
          </p:nvPr>
        </p:nvSpPr>
        <p:spPr>
          <a:xfrm>
            <a:off x="3902075" y="0"/>
            <a:ext cx="2984500" cy="501650"/>
          </a:xfrm>
          <a:prstGeom prst="rect">
            <a:avLst/>
          </a:prstGeom>
        </p:spPr>
        <p:txBody>
          <a:bodyPr vert="horz" lIns="93159" tIns="46580" rIns="93159" bIns="46580" rtlCol="0"/>
          <a:lstStyle>
            <a:lvl1pPr algn="r">
              <a:defRPr sz="1200"/>
            </a:lvl1pPr>
          </a:lstStyle>
          <a:p>
            <a:pPr>
              <a:defRPr/>
            </a:pPr>
            <a:fld id="{8E3D8649-CACE-4B8D-8380-A80DC0C5916F}" type="datetimeFigureOut">
              <a:rPr lang="en-US"/>
              <a:pPr>
                <a:defRPr/>
              </a:pPr>
              <a:t>10/19/2012</a:t>
            </a:fld>
            <a:endParaRPr lang="en-US"/>
          </a:p>
        </p:txBody>
      </p:sp>
      <p:sp>
        <p:nvSpPr>
          <p:cNvPr id="4" name="Footer Placeholder 3"/>
          <p:cNvSpPr>
            <a:spLocks noGrp="1"/>
          </p:cNvSpPr>
          <p:nvPr>
            <p:ph type="ftr" sz="quarter" idx="2"/>
          </p:nvPr>
        </p:nvSpPr>
        <p:spPr>
          <a:xfrm>
            <a:off x="0" y="9517063"/>
            <a:ext cx="2984500" cy="501650"/>
          </a:xfrm>
          <a:prstGeom prst="rect">
            <a:avLst/>
          </a:prstGeom>
        </p:spPr>
        <p:txBody>
          <a:bodyPr vert="horz" lIns="93159" tIns="46580" rIns="93159" bIns="4658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02075" y="9517063"/>
            <a:ext cx="2984500" cy="501650"/>
          </a:xfrm>
          <a:prstGeom prst="rect">
            <a:avLst/>
          </a:prstGeom>
        </p:spPr>
        <p:txBody>
          <a:bodyPr vert="horz" lIns="93159" tIns="46580" rIns="93159" bIns="46580" rtlCol="0" anchor="b"/>
          <a:lstStyle>
            <a:lvl1pPr algn="r">
              <a:defRPr sz="1200"/>
            </a:lvl1pPr>
          </a:lstStyle>
          <a:p>
            <a:pPr>
              <a:defRPr/>
            </a:pPr>
            <a:fld id="{F8B29573-1AE5-4E4B-AAB7-BA270AD67D65}" type="slidenum">
              <a:rPr lang="en-US"/>
              <a:pPr>
                <a:defRPr/>
              </a:pPr>
              <a:t>‹#›</a:t>
            </a:fld>
            <a:endParaRPr lang="en-US"/>
          </a:p>
        </p:txBody>
      </p:sp>
    </p:spTree>
    <p:extLst>
      <p:ext uri="{BB962C8B-B14F-4D97-AF65-F5344CB8AC3E}">
        <p14:creationId xmlns:p14="http://schemas.microsoft.com/office/powerpoint/2010/main" val="705636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88163" cy="10020300"/>
          </a:xfrm>
          <a:prstGeom prst="roundRect">
            <a:avLst>
              <a:gd name="adj" fmla="val 23"/>
            </a:avLst>
          </a:prstGeom>
          <a:solidFill>
            <a:srgbClr val="FFFFFF"/>
          </a:solidFill>
          <a:ln w="9360">
            <a:noFill/>
            <a:miter lim="800000"/>
            <a:headEnd/>
            <a:tailEnd/>
          </a:ln>
          <a:effectLst/>
        </p:spPr>
        <p:txBody>
          <a:bodyPr wrap="none" lIns="93159" tIns="46580" rIns="93159" bIns="46580" anchor="ctr"/>
          <a:lstStyle/>
          <a:p>
            <a:pPr>
              <a:buFont typeface="Times New Roman" pitchFamily="16" charset="0"/>
              <a:buNone/>
              <a:defRPr/>
            </a:pPr>
            <a:endParaRPr lang="en-US" dirty="0">
              <a:latin typeface="Times New Roman" pitchFamily="16" charset="0"/>
              <a:cs typeface="Lucida Sans Unicode" charset="0"/>
            </a:endParaRPr>
          </a:p>
        </p:txBody>
      </p:sp>
      <p:sp>
        <p:nvSpPr>
          <p:cNvPr id="2050" name="AutoShape 2"/>
          <p:cNvSpPr>
            <a:spLocks noChangeArrowheads="1"/>
          </p:cNvSpPr>
          <p:nvPr/>
        </p:nvSpPr>
        <p:spPr bwMode="auto">
          <a:xfrm>
            <a:off x="0" y="0"/>
            <a:ext cx="6888163" cy="10020300"/>
          </a:xfrm>
          <a:prstGeom prst="roundRect">
            <a:avLst>
              <a:gd name="adj" fmla="val 23"/>
            </a:avLst>
          </a:prstGeom>
          <a:solidFill>
            <a:srgbClr val="FFFFFF"/>
          </a:solidFill>
          <a:ln w="9525">
            <a:noFill/>
            <a:round/>
            <a:headEnd/>
            <a:tailEnd/>
          </a:ln>
          <a:effectLst/>
        </p:spPr>
        <p:txBody>
          <a:bodyPr wrap="none" lIns="93159" tIns="46580" rIns="93159" bIns="46580" anchor="ctr"/>
          <a:lstStyle/>
          <a:p>
            <a:pPr>
              <a:buFont typeface="Times New Roman" pitchFamily="16" charset="0"/>
              <a:buNone/>
              <a:defRPr/>
            </a:pPr>
            <a:endParaRPr lang="en-US" dirty="0">
              <a:latin typeface="Times New Roman" pitchFamily="16" charset="0"/>
              <a:cs typeface="Lucida Sans Unicode" charset="0"/>
            </a:endParaRPr>
          </a:p>
        </p:txBody>
      </p:sp>
      <p:sp>
        <p:nvSpPr>
          <p:cNvPr id="2051" name="Rectangle 3"/>
          <p:cNvSpPr>
            <a:spLocks noGrp="1" noChangeArrowheads="1"/>
          </p:cNvSpPr>
          <p:nvPr>
            <p:ph type="body"/>
          </p:nvPr>
        </p:nvSpPr>
        <p:spPr bwMode="auto">
          <a:xfrm>
            <a:off x="919163" y="4773613"/>
            <a:ext cx="5046662" cy="4237037"/>
          </a:xfrm>
          <a:prstGeom prst="rect">
            <a:avLst/>
          </a:prstGeom>
          <a:noFill/>
          <a:ln w="9525">
            <a:noFill/>
            <a:round/>
            <a:headEnd/>
            <a:tailEnd/>
          </a:ln>
          <a:effectLst/>
        </p:spPr>
        <p:txBody>
          <a:bodyPr vert="horz" wrap="square" lIns="92059" tIns="45112" rIns="92059" bIns="45112" numCol="1" anchor="t" anchorCtr="0" compatLnSpc="1">
            <a:prstTxWarp prst="textNoShape">
              <a:avLst/>
            </a:prstTxWarp>
          </a:bodyPr>
          <a:lstStyle/>
          <a:p>
            <a:pPr lvl="0"/>
            <a:endParaRPr lang="en-US" noProof="0" smtClean="0"/>
          </a:p>
        </p:txBody>
      </p:sp>
      <p:sp>
        <p:nvSpPr>
          <p:cNvPr id="151557" name="Rectangle 4"/>
          <p:cNvSpPr>
            <a:spLocks noGrp="1" noRot="1" noChangeAspect="1" noChangeArrowheads="1"/>
          </p:cNvSpPr>
          <p:nvPr>
            <p:ph type="sldImg"/>
          </p:nvPr>
        </p:nvSpPr>
        <p:spPr bwMode="auto">
          <a:xfrm>
            <a:off x="741363" y="757238"/>
            <a:ext cx="5400675" cy="3740150"/>
          </a:xfrm>
          <a:prstGeom prst="rect">
            <a:avLst/>
          </a:prstGeom>
          <a:noFill/>
          <a:ln w="12600">
            <a:solidFill>
              <a:srgbClr val="000000"/>
            </a:solidFill>
            <a:miter lim="800000"/>
            <a:headEnd/>
            <a:tailEnd/>
          </a:ln>
        </p:spPr>
      </p:sp>
    </p:spTree>
    <p:extLst>
      <p:ext uri="{BB962C8B-B14F-4D97-AF65-F5344CB8AC3E}">
        <p14:creationId xmlns:p14="http://schemas.microsoft.com/office/powerpoint/2010/main" val="3988793713"/>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52579"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53603"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4626"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54627"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55651"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674"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56675"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57699"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58723"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59747"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770"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60771"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1794"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61795"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2818"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62819"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63843"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866" name="Rectangle 1"/>
          <p:cNvSpPr>
            <a:spLocks noGrp="1" noRot="1" noChangeAspect="1" noChangeArrowheads="1" noTextEdit="1"/>
          </p:cNvSpPr>
          <p:nvPr>
            <p:ph type="sldImg"/>
          </p:nvPr>
        </p:nvSpPr>
        <p:spPr>
          <a:xfrm>
            <a:off x="739775" y="757238"/>
            <a:ext cx="5405438" cy="3741737"/>
          </a:xfrm>
          <a:solidFill>
            <a:srgbClr val="FFFFFF"/>
          </a:solidFill>
          <a:ln/>
        </p:spPr>
      </p:sp>
      <p:sp>
        <p:nvSpPr>
          <p:cNvPr id="164867" name="Rectangle 2"/>
          <p:cNvSpPr>
            <a:spLocks noGrp="1" noChangeArrowheads="1"/>
          </p:cNvSpPr>
          <p:nvPr>
            <p:ph type="body" idx="1"/>
          </p:nvPr>
        </p:nvSpPr>
        <p:spPr>
          <a:xfrm>
            <a:off x="919163" y="4773613"/>
            <a:ext cx="5048250" cy="4237037"/>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65891"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66915"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1688"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0"/>
            <a:ext cx="69357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1687"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638" y="2906713"/>
            <a:ext cx="84216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42950" y="1828800"/>
            <a:ext cx="4132263" cy="4035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7613" y="1828800"/>
            <a:ext cx="4132262" cy="4035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6988"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375" y="1535113"/>
            <a:ext cx="43799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99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3500" y="273050"/>
            <a:ext cx="553878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5187"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513" y="612775"/>
            <a:ext cx="59451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513" y="5367338"/>
            <a:ext cx="59451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56438" y="314325"/>
            <a:ext cx="2103437" cy="5549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2950" y="314325"/>
            <a:ext cx="6161088" cy="5549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42950" y="314325"/>
            <a:ext cx="8416925" cy="1428750"/>
          </a:xfrm>
        </p:spPr>
        <p:txBody>
          <a:body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742950" y="314325"/>
            <a:ext cx="8416925" cy="1428750"/>
          </a:xfrm>
          <a:prstGeom prst="rect">
            <a:avLst/>
          </a:prstGeom>
          <a:noFill/>
          <a:ln w="9525">
            <a:noFill/>
            <a:round/>
            <a:headEnd/>
            <a:tailEnd/>
          </a:ln>
        </p:spPr>
        <p:txBody>
          <a:bodyPr vert="horz" wrap="square" lIns="90360" tIns="44280" rIns="90360" bIns="44280" numCol="1" anchor="ctr" anchorCtr="0" compatLnSpc="1">
            <a:prstTxWarp prst="textNoShape">
              <a:avLst/>
            </a:prstTxWarp>
          </a:bodyPr>
          <a:lstStyle/>
          <a:p>
            <a:pPr lvl="0"/>
            <a:r>
              <a:rPr lang="en-GB" smtClean="0"/>
              <a:t>Click to edit the title text format</a:t>
            </a:r>
          </a:p>
        </p:txBody>
      </p:sp>
      <p:sp>
        <p:nvSpPr>
          <p:cNvPr id="2051" name="Rectangle 2"/>
          <p:cNvSpPr>
            <a:spLocks noGrp="1" noChangeArrowheads="1"/>
          </p:cNvSpPr>
          <p:nvPr>
            <p:ph type="body" idx="1"/>
          </p:nvPr>
        </p:nvSpPr>
        <p:spPr bwMode="auto">
          <a:xfrm>
            <a:off x="742950" y="1828800"/>
            <a:ext cx="8416925" cy="4035425"/>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pic>
        <p:nvPicPr>
          <p:cNvPr id="2052" name="Picture 3"/>
          <p:cNvPicPr>
            <a:picLocks noChangeAspect="1" noChangeArrowheads="1"/>
          </p:cNvPicPr>
          <p:nvPr/>
        </p:nvPicPr>
        <p:blipFill>
          <a:blip r:embed="rId14" cstate="print"/>
          <a:srcRect/>
          <a:stretch>
            <a:fillRect/>
          </a:stretch>
        </p:blipFill>
        <p:spPr bwMode="auto">
          <a:xfrm>
            <a:off x="8629650" y="5257800"/>
            <a:ext cx="1000125" cy="1333500"/>
          </a:xfrm>
          <a:prstGeom prst="rect">
            <a:avLst/>
          </a:prstGeom>
          <a:noFill/>
          <a:ln w="9525">
            <a:noFill/>
            <a:round/>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mj-lt"/>
          <a:ea typeface="Lucida Sans Unicode" charset="0"/>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5pPr>
      <a:lvl6pPr marL="25146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6pPr>
      <a:lvl7pPr marL="29718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7pPr>
      <a:lvl8pPr marL="34290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8pPr>
      <a:lvl9pPr marL="38862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9pPr>
    </p:titleStyle>
    <p:body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tags" Target="../tags/tag20.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22.xml"/><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27.xml"/><Relationship Id="rId4" Type="http://schemas.openxmlformats.org/officeDocument/2006/relationships/image" Target="../media/image9.jpeg"/></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28.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lum bright="60000"/>
          </a:blip>
          <a:srcRect/>
          <a:stretch>
            <a:fillRect/>
          </a:stretch>
        </p:blipFill>
        <p:spPr bwMode="auto">
          <a:xfrm>
            <a:off x="2793554" y="105981"/>
            <a:ext cx="4968552" cy="6624737"/>
          </a:xfrm>
          <a:prstGeom prst="rect">
            <a:avLst/>
          </a:prstGeom>
          <a:ln w="9525">
            <a:noFill/>
            <a:round/>
            <a:headEnd/>
            <a:tailEnd/>
          </a:ln>
        </p:spPr>
      </p:pic>
      <p:sp>
        <p:nvSpPr>
          <p:cNvPr id="3074" name="Title 1"/>
          <p:cNvSpPr>
            <a:spLocks noGrp="1"/>
          </p:cNvSpPr>
          <p:nvPr>
            <p:ph type="ctrTitle"/>
          </p:nvPr>
        </p:nvSpPr>
        <p:spPr>
          <a:xfrm>
            <a:off x="777875" y="981075"/>
            <a:ext cx="8421688" cy="2437274"/>
          </a:xfrm>
        </p:spPr>
        <p:txBody>
          <a:bodyPr/>
          <a:lstStyle/>
          <a:p>
            <a:r>
              <a:rPr lang="en-GB" sz="7200" dirty="0" smtClean="0"/>
              <a:t>The Bible in a Nutshell</a:t>
            </a:r>
          </a:p>
        </p:txBody>
      </p:sp>
      <p:sp>
        <p:nvSpPr>
          <p:cNvPr id="3075" name="Subtitle 2"/>
          <p:cNvSpPr>
            <a:spLocks noGrp="1"/>
          </p:cNvSpPr>
          <p:nvPr>
            <p:ph type="subTitle" idx="1"/>
          </p:nvPr>
        </p:nvSpPr>
        <p:spPr>
          <a:xfrm>
            <a:off x="1570038" y="3573017"/>
            <a:ext cx="6935787" cy="2592834"/>
          </a:xfrm>
        </p:spPr>
        <p:txBody>
          <a:bodyPr/>
          <a:lstStyle/>
          <a:p>
            <a:r>
              <a:rPr lang="en-GB" dirty="0" smtClean="0"/>
              <a:t>Burton </a:t>
            </a:r>
            <a:r>
              <a:rPr lang="en-GB" dirty="0" err="1" smtClean="0"/>
              <a:t>Christadelphians</a:t>
            </a:r>
            <a:endParaRPr lang="en-GB" dirty="0" smtClean="0"/>
          </a:p>
          <a:p>
            <a:endParaRPr lang="en-GB" dirty="0" smtClean="0"/>
          </a:p>
          <a:p>
            <a:endParaRPr lang="en-GB" dirty="0"/>
          </a:p>
          <a:p>
            <a:endParaRPr lang="en-GB" dirty="0"/>
          </a:p>
          <a:p>
            <a:r>
              <a:rPr lang="en-GB" sz="1600" dirty="0" smtClean="0"/>
              <a:t>All images and text apart from Scripture quotations </a:t>
            </a:r>
            <a:br>
              <a:rPr lang="en-GB" sz="1600" dirty="0" smtClean="0"/>
            </a:br>
            <a:r>
              <a:rPr lang="en-GB" sz="1600" dirty="0" smtClean="0"/>
              <a:t>are copyright The </a:t>
            </a:r>
            <a:r>
              <a:rPr lang="en-GB" sz="1600" dirty="0" err="1" smtClean="0"/>
              <a:t>Christadelphians</a:t>
            </a:r>
            <a:endParaRPr lang="en-GB" sz="1600" dirty="0" smtClean="0"/>
          </a:p>
          <a:p>
            <a:endParaRPr lang="en-GB" dirty="0" smtClean="0"/>
          </a:p>
          <a:p>
            <a:endParaRPr lang="en-GB" dirty="0" smtClean="0"/>
          </a:p>
        </p:txBody>
      </p:sp>
      <p:sp>
        <p:nvSpPr>
          <p:cNvPr id="5" name="Subtitle 2"/>
          <p:cNvSpPr txBox="1">
            <a:spLocks/>
          </p:cNvSpPr>
          <p:nvPr/>
        </p:nvSpPr>
        <p:spPr bwMode="auto">
          <a:xfrm>
            <a:off x="1485900" y="4437063"/>
            <a:ext cx="6935788" cy="1201737"/>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0" indent="0" algn="ctr" defTabSz="449263" rtl="0" eaLnBrk="0" fontAlgn="base" hangingPunct="0">
              <a:spcBef>
                <a:spcPts val="650"/>
              </a:spcBef>
              <a:spcAft>
                <a:spcPct val="0"/>
              </a:spcAft>
              <a:buClr>
                <a:srgbClr val="000000"/>
              </a:buClr>
              <a:buSzPct val="100000"/>
              <a:buFont typeface="Times New Roman" pitchFamily="18" charset="0"/>
              <a:buNone/>
              <a:defRPr sz="2600" b="1">
                <a:solidFill>
                  <a:srgbClr val="972101"/>
                </a:solidFill>
                <a:latin typeface="+mn-lt"/>
                <a:ea typeface="Lucida Sans Unicode" charset="0"/>
                <a:cs typeface="+mn-cs"/>
              </a:defRPr>
            </a:lvl1pPr>
            <a:lvl2pPr marL="457200" indent="0" algn="ctr" defTabSz="449263" rtl="0" eaLnBrk="0" fontAlgn="base" hangingPunct="0">
              <a:spcBef>
                <a:spcPts val="600"/>
              </a:spcBef>
              <a:spcAft>
                <a:spcPct val="0"/>
              </a:spcAft>
              <a:buClr>
                <a:srgbClr val="000000"/>
              </a:buClr>
              <a:buSzPct val="100000"/>
              <a:buFont typeface="Times New Roman" pitchFamily="18" charset="0"/>
              <a:buNone/>
              <a:defRPr sz="2400" b="1">
                <a:solidFill>
                  <a:srgbClr val="972101"/>
                </a:solidFill>
                <a:latin typeface="+mn-lt"/>
                <a:ea typeface="Lucida Sans Unicode" charset="0"/>
                <a:cs typeface="+mn-cs"/>
              </a:defRPr>
            </a:lvl2pPr>
            <a:lvl3pPr marL="914400" indent="0" algn="ctr" defTabSz="449263" rtl="0" eaLnBrk="0" fontAlgn="base" hangingPunct="0">
              <a:spcBef>
                <a:spcPts val="600"/>
              </a:spcBef>
              <a:spcAft>
                <a:spcPct val="0"/>
              </a:spcAft>
              <a:buClr>
                <a:srgbClr val="000000"/>
              </a:buClr>
              <a:buSzPct val="100000"/>
              <a:buFont typeface="Times New Roman" pitchFamily="18" charset="0"/>
              <a:buNone/>
              <a:defRPr sz="2400" b="1">
                <a:solidFill>
                  <a:srgbClr val="972101"/>
                </a:solidFill>
                <a:latin typeface="+mn-lt"/>
                <a:ea typeface="Lucida Sans Unicode" charset="0"/>
                <a:cs typeface="+mn-cs"/>
              </a:defRPr>
            </a:lvl3pPr>
            <a:lvl4pPr marL="1371600" indent="0" algn="ctr" defTabSz="449263" rtl="0" eaLnBrk="0" fontAlgn="base" hangingPunct="0">
              <a:spcBef>
                <a:spcPts val="500"/>
              </a:spcBef>
              <a:spcAft>
                <a:spcPct val="0"/>
              </a:spcAft>
              <a:buClr>
                <a:srgbClr val="000000"/>
              </a:buClr>
              <a:buSzPct val="100000"/>
              <a:buFont typeface="Times New Roman" pitchFamily="18" charset="0"/>
              <a:buNone/>
              <a:defRPr sz="2000">
                <a:solidFill>
                  <a:srgbClr val="000000"/>
                </a:solidFill>
                <a:latin typeface="Times New Roman" pitchFamily="16" charset="0"/>
                <a:ea typeface="Lucida Sans Unicode" charset="0"/>
                <a:cs typeface="+mn-cs"/>
              </a:defRPr>
            </a:lvl4pPr>
            <a:lvl5pPr marL="1828800" indent="0" algn="ctr" defTabSz="449263" rtl="0" eaLnBrk="0" fontAlgn="base" hangingPunct="0">
              <a:spcBef>
                <a:spcPts val="500"/>
              </a:spcBef>
              <a:spcAft>
                <a:spcPct val="0"/>
              </a:spcAft>
              <a:buClr>
                <a:srgbClr val="000000"/>
              </a:buClr>
              <a:buSzPct val="100000"/>
              <a:buFont typeface="Times New Roman" pitchFamily="18" charset="0"/>
              <a:buNone/>
              <a:defRPr sz="2000">
                <a:solidFill>
                  <a:srgbClr val="000000"/>
                </a:solidFill>
                <a:latin typeface="Times New Roman" pitchFamily="16" charset="0"/>
                <a:ea typeface="Lucida Sans Unicode" charset="0"/>
                <a:cs typeface="+mn-cs"/>
              </a:defRPr>
            </a:lvl5pPr>
            <a:lvl6pPr marL="22860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6pPr>
            <a:lvl7pPr marL="27432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7pPr>
            <a:lvl8pPr marL="32004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8pPr>
            <a:lvl9pPr marL="36576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9pPr>
          </a:lstStyle>
          <a:p>
            <a:r>
              <a:rPr lang="en-GB" sz="4400" dirty="0" smtClean="0"/>
              <a:t>Part 1</a:t>
            </a:r>
            <a:endParaRPr lang="en-GB" sz="44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4" cstate="print">
            <a:lum bright="60000"/>
          </a:blip>
          <a:srcRect/>
          <a:stretch>
            <a:fillRect/>
          </a:stretch>
        </p:blipFill>
        <p:spPr bwMode="auto">
          <a:xfrm>
            <a:off x="2793554" y="105981"/>
            <a:ext cx="4968552" cy="6624737"/>
          </a:xfrm>
          <a:prstGeom prst="rect">
            <a:avLst/>
          </a:prstGeom>
          <a:ln w="9525">
            <a:noFill/>
            <a:round/>
            <a:headEnd/>
            <a:tailEnd/>
          </a:ln>
        </p:spPr>
      </p:pic>
      <p:sp>
        <p:nvSpPr>
          <p:cNvPr id="5122" name="Rectangle 1"/>
          <p:cNvSpPr>
            <a:spLocks noGrp="1" noChangeArrowheads="1"/>
          </p:cNvSpPr>
          <p:nvPr>
            <p:ph type="title"/>
          </p:nvPr>
        </p:nvSpPr>
        <p:spPr>
          <a:xfrm>
            <a:off x="742950" y="2130425"/>
            <a:ext cx="8420100" cy="1470025"/>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Jesus and the Old Testament</a:t>
            </a:r>
          </a:p>
        </p:txBody>
      </p:sp>
      <p:sp>
        <p:nvSpPr>
          <p:cNvPr id="5123" name="Rectangle 2"/>
          <p:cNvSpPr>
            <a:spLocks noGrp="1" noChangeArrowheads="1"/>
          </p:cNvSpPr>
          <p:nvPr>
            <p:ph type="subTitle" idx="4294967295"/>
          </p:nvPr>
        </p:nvSpPr>
        <p:spPr>
          <a:xfrm>
            <a:off x="1485900" y="3886200"/>
            <a:ext cx="6934200" cy="1752600"/>
          </a:xfrm>
        </p:spPr>
        <p:txBody>
          <a:bodyPr/>
          <a:lstStyle/>
          <a:p>
            <a:pPr marL="0" inden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a:xfrm>
            <a:off x="704850" y="908050"/>
            <a:ext cx="8420100" cy="13081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Do we need the Old Testament?</a:t>
            </a:r>
          </a:p>
        </p:txBody>
      </p:sp>
      <p:sp>
        <p:nvSpPr>
          <p:cNvPr id="4098" name="Rectangle 2"/>
          <p:cNvSpPr>
            <a:spLocks noGrp="1" noChangeArrowheads="1"/>
          </p:cNvSpPr>
          <p:nvPr>
            <p:ph type="body" idx="1"/>
          </p:nvPr>
        </p:nvSpPr>
        <p:spPr>
          <a:xfrm>
            <a:off x="1785938" y="2852738"/>
            <a:ext cx="7089775" cy="2951162"/>
          </a:xfrm>
        </p:spPr>
        <p:txBody>
          <a:bodyPr/>
          <a:lstStyle/>
          <a:p>
            <a:pPr marL="531813" indent="-531813" algn="l">
              <a:spcBef>
                <a:spcPts val="800"/>
              </a:spcBef>
              <a:buClr>
                <a:srgbClr val="972101"/>
              </a:buClr>
              <a:buFont typeface="Wingdings" pitchFamily="2" charset="2"/>
              <a:buChar char=""/>
              <a:tabLst>
                <a:tab pos="531813" algn="l"/>
                <a:tab pos="636588" algn="l"/>
                <a:tab pos="1085850" algn="l"/>
                <a:tab pos="1535113" algn="l"/>
                <a:tab pos="1984375" algn="l"/>
                <a:tab pos="2433638" algn="l"/>
                <a:tab pos="2882900" algn="l"/>
                <a:tab pos="3332163" algn="l"/>
                <a:tab pos="3781425" algn="l"/>
                <a:tab pos="4230688" algn="l"/>
                <a:tab pos="4679950" algn="l"/>
                <a:tab pos="5129213" algn="l"/>
                <a:tab pos="5578475" algn="l"/>
                <a:tab pos="6027738" algn="l"/>
                <a:tab pos="6477000" algn="l"/>
                <a:tab pos="6926263" algn="l"/>
                <a:tab pos="7375525" algn="l"/>
                <a:tab pos="7824788" algn="l"/>
                <a:tab pos="8274050" algn="l"/>
                <a:tab pos="8723313" algn="l"/>
                <a:tab pos="9172575" algn="l"/>
              </a:tabLst>
            </a:pPr>
            <a:r>
              <a:rPr lang="en-US" sz="3200" smtClean="0"/>
              <a:t>There are 39 books in the O.T.</a:t>
            </a:r>
          </a:p>
          <a:p>
            <a:pPr marL="531813" indent="-531813" algn="l">
              <a:spcBef>
                <a:spcPts val="800"/>
              </a:spcBef>
              <a:buClr>
                <a:srgbClr val="972101"/>
              </a:buClr>
              <a:buFont typeface="Wingdings" pitchFamily="2" charset="2"/>
              <a:buChar char=""/>
              <a:tabLst>
                <a:tab pos="531813" algn="l"/>
                <a:tab pos="636588" algn="l"/>
                <a:tab pos="1085850" algn="l"/>
                <a:tab pos="1535113" algn="l"/>
                <a:tab pos="1984375" algn="l"/>
                <a:tab pos="2433638" algn="l"/>
                <a:tab pos="2882900" algn="l"/>
                <a:tab pos="3332163" algn="l"/>
                <a:tab pos="3781425" algn="l"/>
                <a:tab pos="4230688" algn="l"/>
                <a:tab pos="4679950" algn="l"/>
                <a:tab pos="5129213" algn="l"/>
                <a:tab pos="5578475" algn="l"/>
                <a:tab pos="6027738" algn="l"/>
                <a:tab pos="6477000" algn="l"/>
                <a:tab pos="6926263" algn="l"/>
                <a:tab pos="7375525" algn="l"/>
                <a:tab pos="7824788" algn="l"/>
                <a:tab pos="8274050" algn="l"/>
                <a:tab pos="8723313" algn="l"/>
                <a:tab pos="9172575" algn="l"/>
              </a:tabLst>
            </a:pPr>
            <a:r>
              <a:rPr lang="en-US" sz="3200" smtClean="0"/>
              <a:t>Jesus believed in the O.T. stories.</a:t>
            </a:r>
          </a:p>
          <a:p>
            <a:pPr marL="531813" indent="-531813" algn="l">
              <a:spcBef>
                <a:spcPts val="800"/>
              </a:spcBef>
              <a:buClr>
                <a:srgbClr val="972101"/>
              </a:buClr>
              <a:buFont typeface="Wingdings" pitchFamily="2" charset="2"/>
              <a:buChar char=""/>
              <a:tabLst>
                <a:tab pos="531813" algn="l"/>
                <a:tab pos="636588" algn="l"/>
                <a:tab pos="1085850" algn="l"/>
                <a:tab pos="1535113" algn="l"/>
                <a:tab pos="1984375" algn="l"/>
                <a:tab pos="2433638" algn="l"/>
                <a:tab pos="2882900" algn="l"/>
                <a:tab pos="3332163" algn="l"/>
                <a:tab pos="3781425" algn="l"/>
                <a:tab pos="4230688" algn="l"/>
                <a:tab pos="4679950" algn="l"/>
                <a:tab pos="5129213" algn="l"/>
                <a:tab pos="5578475" algn="l"/>
                <a:tab pos="6027738" algn="l"/>
                <a:tab pos="6477000" algn="l"/>
                <a:tab pos="6926263" algn="l"/>
                <a:tab pos="7375525" algn="l"/>
                <a:tab pos="7824788" algn="l"/>
                <a:tab pos="8274050" algn="l"/>
                <a:tab pos="8723313" algn="l"/>
                <a:tab pos="9172575" algn="l"/>
              </a:tabLst>
            </a:pPr>
            <a:r>
              <a:rPr lang="en-US" sz="3200" smtClean="0"/>
              <a:t>Jesus quoted from the O.T.</a:t>
            </a:r>
          </a:p>
          <a:p>
            <a:pPr marL="531813" indent="-531813" algn="l">
              <a:spcBef>
                <a:spcPts val="800"/>
              </a:spcBef>
              <a:buClr>
                <a:srgbClr val="972101"/>
              </a:buClr>
              <a:buFont typeface="Wingdings" pitchFamily="2" charset="2"/>
              <a:buNone/>
              <a:tabLst>
                <a:tab pos="531813" algn="l"/>
                <a:tab pos="636588" algn="l"/>
                <a:tab pos="1085850" algn="l"/>
                <a:tab pos="1535113" algn="l"/>
                <a:tab pos="1984375" algn="l"/>
                <a:tab pos="2433638" algn="l"/>
                <a:tab pos="2882900" algn="l"/>
                <a:tab pos="3332163" algn="l"/>
                <a:tab pos="3781425" algn="l"/>
                <a:tab pos="4230688" algn="l"/>
                <a:tab pos="4679950" algn="l"/>
                <a:tab pos="5129213" algn="l"/>
                <a:tab pos="5578475" algn="l"/>
                <a:tab pos="6027738" algn="l"/>
                <a:tab pos="6477000" algn="l"/>
                <a:tab pos="6926263" algn="l"/>
                <a:tab pos="7375525" algn="l"/>
                <a:tab pos="7824788" algn="l"/>
                <a:tab pos="8274050" algn="l"/>
                <a:tab pos="8723313" algn="l"/>
                <a:tab pos="9172575" algn="l"/>
              </a:tabLst>
            </a:pPr>
            <a:endParaRPr lang="en-US" sz="3200"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40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409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409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409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From Genesis</a:t>
            </a:r>
          </a:p>
        </p:txBody>
      </p:sp>
      <p:sp>
        <p:nvSpPr>
          <p:cNvPr id="6147" name="Rectangle 2"/>
          <p:cNvSpPr>
            <a:spLocks noGrp="1" noChangeArrowheads="1"/>
          </p:cNvSpPr>
          <p:nvPr>
            <p:ph type="body" idx="1"/>
          </p:nvPr>
        </p:nvSpPr>
        <p:spPr>
          <a:xfrm>
            <a:off x="742950" y="1828800"/>
            <a:ext cx="8420100" cy="4038600"/>
          </a:xfrm>
        </p:spPr>
        <p:txBody>
          <a:bodyPr/>
          <a:lstStyle/>
          <a:p>
            <a:pPr marL="339725" indent="-339725">
              <a:spcBef>
                <a:spcPts val="800"/>
              </a:spcBef>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Jesus talked about:</a:t>
            </a:r>
          </a:p>
          <a:p>
            <a:pPr marL="339725" indent="-339725">
              <a:spcBef>
                <a:spcPts val="800"/>
              </a:spcBef>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Noah – see Luke 17 v 26-27</a:t>
            </a:r>
          </a:p>
          <a:p>
            <a:pPr marL="339725" indent="-339725">
              <a:spcBef>
                <a:spcPts val="800"/>
              </a:spcBef>
              <a:buClr>
                <a:srgbClr val="972101"/>
              </a:buClr>
              <a:buFont typeface="Wingdings" pitchFamily="2" charset="2"/>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Abraham – see Luke 13 v 28</a:t>
            </a:r>
          </a:p>
          <a:p>
            <a:pPr marL="339725" indent="-339725">
              <a:spcBef>
                <a:spcPts val="800"/>
              </a:spcBef>
              <a:buClr>
                <a:srgbClr val="972101"/>
              </a:buClr>
              <a:buFont typeface="Wingdings" pitchFamily="2" charset="2"/>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“and all the prophets” - see Luke 13 v 28</a:t>
            </a:r>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From Exodus</a:t>
            </a:r>
          </a:p>
        </p:txBody>
      </p:sp>
      <p:sp>
        <p:nvSpPr>
          <p:cNvPr id="8195" name="Rectangle 2"/>
          <p:cNvSpPr>
            <a:spLocks noGrp="1" noChangeArrowheads="1"/>
          </p:cNvSpPr>
          <p:nvPr>
            <p:ph type="body" idx="1"/>
          </p:nvPr>
        </p:nvSpPr>
        <p:spPr>
          <a:xfrm>
            <a:off x="742950" y="1828800"/>
            <a:ext cx="8420100" cy="4038600"/>
          </a:xfrm>
        </p:spPr>
        <p:txBody>
          <a:bodyPr/>
          <a:lstStyle/>
          <a:p>
            <a:pPr marL="339725" indent="-339725">
              <a:spcBef>
                <a:spcPts val="800"/>
              </a:spcBef>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Jesus talked about:</a:t>
            </a:r>
          </a:p>
          <a:p>
            <a:pPr marL="339725" indent="-339725">
              <a:spcBef>
                <a:spcPts val="800"/>
              </a:spcBef>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Moses – see Luke 20 v 37</a:t>
            </a:r>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From Leviticus</a:t>
            </a:r>
          </a:p>
        </p:txBody>
      </p:sp>
      <p:sp>
        <p:nvSpPr>
          <p:cNvPr id="9219" name="Rectangle 2"/>
          <p:cNvSpPr>
            <a:spLocks noGrp="1" noChangeArrowheads="1"/>
          </p:cNvSpPr>
          <p:nvPr>
            <p:ph type="body" idx="1"/>
          </p:nvPr>
        </p:nvSpPr>
        <p:spPr>
          <a:xfrm>
            <a:off x="742950" y="1828800"/>
            <a:ext cx="8420100" cy="4038600"/>
          </a:xfrm>
        </p:spPr>
        <p:txBody>
          <a:bodyPr/>
          <a:lstStyle/>
          <a:p>
            <a:pPr marL="339725" indent="-339725">
              <a:spcBef>
                <a:spcPts val="800"/>
              </a:spcBef>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Jesus talked about:</a:t>
            </a:r>
          </a:p>
          <a:p>
            <a:pPr marL="339725" indent="-339725">
              <a:spcBef>
                <a:spcPts val="800"/>
              </a:spcBef>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The Law of Leprosy </a:t>
            </a:r>
          </a:p>
          <a:p>
            <a:pPr marL="339725" indent="-339725">
              <a:spcBef>
                <a:spcPts val="800"/>
              </a:spcBef>
              <a:buClr>
                <a:srgbClr val="972101"/>
              </a:buCl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 compare Luke 5 v 12 – 14 </a:t>
            </a:r>
          </a:p>
          <a:p>
            <a:pPr marL="339725" indent="-339725">
              <a:spcBef>
                <a:spcPts val="800"/>
              </a:spcBef>
              <a:buClr>
                <a:srgbClr val="972101"/>
              </a:buCl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with Leviticus 14 v 1 onwards.</a:t>
            </a:r>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From Numbers</a:t>
            </a:r>
          </a:p>
        </p:txBody>
      </p:sp>
      <p:sp>
        <p:nvSpPr>
          <p:cNvPr id="10243" name="Rectangle 2"/>
          <p:cNvSpPr>
            <a:spLocks noGrp="1" noChangeArrowheads="1"/>
          </p:cNvSpPr>
          <p:nvPr>
            <p:ph type="body" idx="1"/>
          </p:nvPr>
        </p:nvSpPr>
        <p:spPr>
          <a:xfrm>
            <a:off x="742950" y="1828800"/>
            <a:ext cx="8420100" cy="4110038"/>
          </a:xfrm>
        </p:spPr>
        <p:txBody>
          <a:bodyPr/>
          <a:lstStyle/>
          <a:p>
            <a:pPr marL="339725" indent="-339725">
              <a:spcBef>
                <a:spcPts val="800"/>
              </a:spcBef>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Jesus talked about:</a:t>
            </a:r>
          </a:p>
          <a:p>
            <a:pPr marL="339725" indent="-339725">
              <a:spcBef>
                <a:spcPts val="800"/>
              </a:spcBef>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The Serpent of Bronze </a:t>
            </a:r>
          </a:p>
          <a:p>
            <a:pPr marL="339725" indent="-339725">
              <a:spcBef>
                <a:spcPts val="800"/>
              </a:spcBef>
              <a:buClr>
                <a:srgbClr val="972101"/>
              </a:buCl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 compare John 3 v 14 </a:t>
            </a:r>
          </a:p>
          <a:p>
            <a:pPr marL="339725" indent="-339725">
              <a:spcBef>
                <a:spcPts val="800"/>
              </a:spcBef>
              <a:buClr>
                <a:srgbClr val="972101"/>
              </a:buCl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with Numbers 21 v 9.</a:t>
            </a:r>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From Deuteronomy</a:t>
            </a:r>
          </a:p>
        </p:txBody>
      </p:sp>
      <p:sp>
        <p:nvSpPr>
          <p:cNvPr id="11267" name="Rectangle 2"/>
          <p:cNvSpPr>
            <a:spLocks noGrp="1" noChangeArrowheads="1"/>
          </p:cNvSpPr>
          <p:nvPr>
            <p:ph type="body" idx="1"/>
          </p:nvPr>
        </p:nvSpPr>
        <p:spPr>
          <a:xfrm>
            <a:off x="742950" y="1828800"/>
            <a:ext cx="8420100" cy="4597400"/>
          </a:xfrm>
        </p:spPr>
        <p:txBody>
          <a:bodyPr/>
          <a:lstStyle/>
          <a:p>
            <a:pPr marL="339725" indent="-339725">
              <a:spcBef>
                <a:spcPts val="800"/>
              </a:spcBef>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Jesus quoted from this book during His temptations in the wilderness:</a:t>
            </a:r>
          </a:p>
          <a:p>
            <a:pPr marL="339725" indent="-339725">
              <a:spcBef>
                <a:spcPts val="800"/>
              </a:spcBef>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 compare Luke 4 v 4 with </a:t>
            </a:r>
          </a:p>
          <a:p>
            <a:pPr marL="339725" indent="-339725">
              <a:spcBef>
                <a:spcPts val="800"/>
              </a:spcBef>
              <a:buClr>
                <a:srgbClr val="972101"/>
              </a:buCl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3200" smtClean="0"/>
              <a:t>Deuteronomy 8 v 3.</a:t>
            </a:r>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a:p>
            <a:pPr marL="339725" indent="-339725">
              <a:spcBef>
                <a:spcPts val="800"/>
              </a:spcBef>
              <a:buClr>
                <a:srgbClr val="972101"/>
              </a:buClr>
              <a:buFont typeface="Wingdings" pitchFamily="2" charset="2"/>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3200"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a:xfrm>
            <a:off x="742950" y="2130425"/>
            <a:ext cx="8420100" cy="1470025"/>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t>So Jesus endorsed all </a:t>
            </a:r>
            <a:br>
              <a:rPr lang="en-US" dirty="0" smtClean="0"/>
            </a:br>
            <a:r>
              <a:rPr lang="en-US" dirty="0" smtClean="0"/>
              <a:t>5 books of “the Law”.</a:t>
            </a:r>
          </a:p>
        </p:txBody>
      </p:sp>
      <p:sp>
        <p:nvSpPr>
          <p:cNvPr id="12291" name="Rectangle 2"/>
          <p:cNvSpPr>
            <a:spLocks noGrp="1" noChangeArrowheads="1"/>
          </p:cNvSpPr>
          <p:nvPr>
            <p:ph type="subTitle" idx="4294967295"/>
          </p:nvPr>
        </p:nvSpPr>
        <p:spPr>
          <a:xfrm>
            <a:off x="1485900" y="3886200"/>
            <a:ext cx="6934200" cy="1752600"/>
          </a:xfrm>
        </p:spPr>
        <p:txBody>
          <a:bodyPr/>
          <a:lstStyle/>
          <a:p>
            <a:pPr marL="0" indent="0"/>
            <a:endParaRPr lang="en-US"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xfrm>
            <a:off x="742950" y="2130425"/>
            <a:ext cx="8420100" cy="1470025"/>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t>Now let's look at some of </a:t>
            </a:r>
            <a:br>
              <a:rPr lang="en-US" dirty="0" smtClean="0"/>
            </a:br>
            <a:r>
              <a:rPr lang="en-US" dirty="0" smtClean="0"/>
              <a:t>“the history”.</a:t>
            </a:r>
          </a:p>
        </p:txBody>
      </p:sp>
      <p:sp>
        <p:nvSpPr>
          <p:cNvPr id="13315" name="Rectangle 2"/>
          <p:cNvSpPr>
            <a:spLocks noGrp="1" noChangeArrowheads="1"/>
          </p:cNvSpPr>
          <p:nvPr>
            <p:ph type="subTitle" idx="4294967295"/>
          </p:nvPr>
        </p:nvSpPr>
        <p:spPr>
          <a:xfrm>
            <a:off x="1485900" y="3886200"/>
            <a:ext cx="6934200" cy="1752600"/>
          </a:xfrm>
        </p:spPr>
        <p:txBody>
          <a:bodyPr/>
          <a:lstStyle/>
          <a:p>
            <a:pPr marL="0" indent="0"/>
            <a:endParaRPr lang="en-US"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a:xfrm>
            <a:off x="742950" y="457200"/>
            <a:ext cx="8420100" cy="1143000"/>
          </a:xfrm>
        </p:spPr>
        <p:txBody>
          <a:bodyPr/>
          <a:lstStyle/>
          <a:p>
            <a:r>
              <a:rPr lang="en-GB" smtClean="0"/>
              <a:t/>
            </a:r>
            <a:br>
              <a:rPr lang="en-GB" smtClean="0"/>
            </a:br>
            <a:r>
              <a:rPr lang="en-GB" sz="4000" smtClean="0"/>
              <a:t>Jesus talked about:</a:t>
            </a:r>
            <a:r>
              <a:rPr lang="en-GB" smtClean="0"/>
              <a:t/>
            </a:r>
            <a:br>
              <a:rPr lang="en-GB" smtClean="0"/>
            </a:br>
            <a:endParaRPr lang="en-US" smtClean="0"/>
          </a:p>
        </p:txBody>
      </p:sp>
      <p:sp>
        <p:nvSpPr>
          <p:cNvPr id="13315" name="Rectangle 2"/>
          <p:cNvSpPr>
            <a:spLocks noGrp="1" noChangeArrowheads="1"/>
          </p:cNvSpPr>
          <p:nvPr>
            <p:ph type="body" idx="1"/>
          </p:nvPr>
        </p:nvSpPr>
        <p:spPr>
          <a:xfrm>
            <a:off x="742950" y="2205038"/>
            <a:ext cx="8420100" cy="3662362"/>
          </a:xfrm>
        </p:spPr>
        <p:txBody>
          <a:bodyPr/>
          <a:lstStyle/>
          <a:p>
            <a:pPr>
              <a:spcBef>
                <a:spcPts val="800"/>
              </a:spcBef>
              <a:buClr>
                <a:srgbClr val="972101"/>
              </a:buClr>
              <a:buFont typeface="Wingdings" pitchFamily="2" charset="2"/>
              <a:buChar char=""/>
            </a:pPr>
            <a:r>
              <a:rPr lang="en-GB" sz="3200" smtClean="0"/>
              <a:t>David – see Luke 6 v 3</a:t>
            </a:r>
          </a:p>
          <a:p>
            <a:pPr>
              <a:spcBef>
                <a:spcPts val="800"/>
              </a:spcBef>
              <a:buClr>
                <a:srgbClr val="972101"/>
              </a:buClr>
              <a:buFont typeface="Wingdings" pitchFamily="2" charset="2"/>
              <a:buChar char=""/>
            </a:pPr>
            <a:r>
              <a:rPr lang="en-GB" sz="3200" smtClean="0"/>
              <a:t>Solomon – see Luke 12 v 27</a:t>
            </a:r>
          </a:p>
          <a:p>
            <a:pPr>
              <a:spcBef>
                <a:spcPts val="800"/>
              </a:spcBef>
              <a:buClr>
                <a:srgbClr val="972101"/>
              </a:buClr>
              <a:buFont typeface="Wingdings" pitchFamily="2" charset="2"/>
              <a:buChar char=""/>
            </a:pPr>
            <a:r>
              <a:rPr lang="en-GB" sz="3200" smtClean="0"/>
              <a:t>Elijah - see Luke 4 v 26</a:t>
            </a:r>
          </a:p>
          <a:p>
            <a:pPr>
              <a:spcBef>
                <a:spcPts val="800"/>
              </a:spcBef>
              <a:buClr>
                <a:srgbClr val="972101"/>
              </a:buClr>
              <a:buFont typeface="Wingdings" pitchFamily="2" charset="2"/>
              <a:buChar char=""/>
            </a:pPr>
            <a:r>
              <a:rPr lang="en-GB" sz="3200" smtClean="0"/>
              <a:t>Elisha– see Luke 4 v 27</a:t>
            </a:r>
          </a:p>
          <a:p>
            <a:pPr>
              <a:spcBef>
                <a:spcPts val="800"/>
              </a:spcBef>
              <a:buClr>
                <a:srgbClr val="972101"/>
              </a:buClr>
              <a:buFont typeface="Wingdings" pitchFamily="2" charset="2"/>
              <a:buNone/>
            </a:pPr>
            <a:endParaRPr lang="en-GB" sz="3200"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Grp="1" noChangeArrowheads="1"/>
          </p:cNvSpPr>
          <p:nvPr>
            <p:ph type="title"/>
          </p:nvPr>
        </p:nvSpPr>
        <p:spPr>
          <a:xfrm>
            <a:off x="704850" y="1341438"/>
            <a:ext cx="8420100" cy="1470025"/>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These people appear in:</a:t>
            </a:r>
          </a:p>
        </p:txBody>
      </p:sp>
      <p:sp>
        <p:nvSpPr>
          <p:cNvPr id="15363" name="Rectangle 2"/>
          <p:cNvSpPr>
            <a:spLocks noGrp="1" noChangeArrowheads="1"/>
          </p:cNvSpPr>
          <p:nvPr>
            <p:ph type="subTitle" idx="4294967295"/>
          </p:nvPr>
        </p:nvSpPr>
        <p:spPr>
          <a:xfrm>
            <a:off x="1425575" y="3284538"/>
            <a:ext cx="6934200" cy="1752600"/>
          </a:xfrm>
        </p:spPr>
        <p:txBody>
          <a:bodyPr/>
          <a:lstStyle/>
          <a:p>
            <a:pPr marL="0" inden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200" smtClean="0"/>
              <a:t>1</a:t>
            </a:r>
            <a:r>
              <a:rPr lang="en-US" sz="3200" baseline="33000" smtClean="0"/>
              <a:t>st</a:t>
            </a:r>
            <a:r>
              <a:rPr lang="en-US" sz="3200" smtClean="0"/>
              <a:t> and 2</a:t>
            </a:r>
            <a:r>
              <a:rPr lang="en-US" sz="3200" baseline="33000" smtClean="0"/>
              <a:t>nd</a:t>
            </a:r>
            <a:r>
              <a:rPr lang="en-US" sz="3200" smtClean="0"/>
              <a:t> Samuel;</a:t>
            </a:r>
          </a:p>
          <a:p>
            <a:pPr marL="0" inden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200" smtClean="0"/>
              <a:t>1</a:t>
            </a:r>
            <a:r>
              <a:rPr lang="en-US" sz="3200" baseline="33000" smtClean="0"/>
              <a:t>st</a:t>
            </a:r>
            <a:r>
              <a:rPr lang="en-US" sz="3200" smtClean="0"/>
              <a:t> and 2</a:t>
            </a:r>
            <a:r>
              <a:rPr lang="en-US" sz="3200" baseline="33000" smtClean="0"/>
              <a:t>nd</a:t>
            </a:r>
            <a:r>
              <a:rPr lang="en-US" sz="3200" smtClean="0"/>
              <a:t> Kings;</a:t>
            </a:r>
          </a:p>
          <a:p>
            <a:pPr marL="0" inden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200" smtClean="0"/>
              <a:t>1</a:t>
            </a:r>
            <a:r>
              <a:rPr lang="en-US" sz="3200" baseline="33000" smtClean="0"/>
              <a:t>st</a:t>
            </a:r>
            <a:r>
              <a:rPr lang="en-US" sz="3200" smtClean="0"/>
              <a:t> and 2</a:t>
            </a:r>
            <a:r>
              <a:rPr lang="en-US" sz="3200" baseline="33000" smtClean="0"/>
              <a:t>nd</a:t>
            </a:r>
            <a:r>
              <a:rPr lang="en-US" sz="3200" smtClean="0"/>
              <a:t> Chronicles</a:t>
            </a:r>
            <a:r>
              <a:rPr lang="en-US" smtClean="0"/>
              <a:t>.</a:t>
            </a:r>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a:xfrm>
            <a:off x="742950" y="2130425"/>
            <a:ext cx="8420100" cy="1470025"/>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So Jesus endorsed these 6 books of “history”.</a:t>
            </a:r>
          </a:p>
        </p:txBody>
      </p:sp>
      <p:sp>
        <p:nvSpPr>
          <p:cNvPr id="16387" name="Rectangle 2"/>
          <p:cNvSpPr>
            <a:spLocks noGrp="1" noChangeArrowheads="1"/>
          </p:cNvSpPr>
          <p:nvPr>
            <p:ph type="subTitle" idx="4294967295"/>
          </p:nvPr>
        </p:nvSpPr>
        <p:spPr>
          <a:xfrm>
            <a:off x="1485900" y="3886200"/>
            <a:ext cx="6934200" cy="1752600"/>
          </a:xfrm>
        </p:spPr>
        <p:txBody>
          <a:bodyPr/>
          <a:lstStyle/>
          <a:p>
            <a:pPr marL="0" indent="0"/>
            <a:endParaRPr lang="en-US"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title"/>
          </p:nvPr>
        </p:nvSpPr>
        <p:spPr>
          <a:xfrm>
            <a:off x="742950" y="312738"/>
            <a:ext cx="8418513" cy="1433512"/>
          </a:xfrm>
        </p:spPr>
        <p:txBody>
          <a:bodyPr lIns="90000" tIns="46800" rIns="90000" bIns="46800"/>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The Prophets</a:t>
            </a:r>
          </a:p>
        </p:txBody>
      </p:sp>
      <p:sp>
        <p:nvSpPr>
          <p:cNvPr id="17411" name="Rectangle 2"/>
          <p:cNvSpPr>
            <a:spLocks noGrp="1" noChangeArrowheads="1"/>
          </p:cNvSpPr>
          <p:nvPr>
            <p:ph type="subTitle" idx="4294967295"/>
          </p:nvPr>
        </p:nvSpPr>
        <p:spPr>
          <a:xfrm>
            <a:off x="1354138" y="1873250"/>
            <a:ext cx="7343775" cy="3948113"/>
          </a:xfrm>
        </p:spPr>
        <p:txBody>
          <a:bodyPr lIns="0" tIns="0" rIns="0" bIns="0" anchor="ctr"/>
          <a:lstStyle/>
          <a:p>
            <a:pPr marL="0" inden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200" smtClean="0"/>
              <a:t>We saw in Luke 13 v 28 that Jesus referred to “all the prophets”. </a:t>
            </a:r>
          </a:p>
          <a:p>
            <a:pPr marL="0" inden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3200" smtClean="0"/>
          </a:p>
          <a:p>
            <a:pPr marL="0" inden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200" smtClean="0"/>
              <a:t>We can count a clear 17 </a:t>
            </a:r>
          </a:p>
          <a:p>
            <a:pPr marL="0" indent="0">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200" smtClean="0"/>
              <a:t>“prophetic books”.</a:t>
            </a:r>
          </a:p>
        </p:txBody>
      </p:sp>
    </p:spTree>
    <p:custDataLst>
      <p:tags r:id="rId1"/>
    </p:custData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742950" y="4572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So:</a:t>
            </a:r>
          </a:p>
        </p:txBody>
      </p:sp>
      <p:sp>
        <p:nvSpPr>
          <p:cNvPr id="16386" name="Rectangle 2"/>
          <p:cNvSpPr>
            <a:spLocks noGrp="1" noChangeArrowheads="1"/>
          </p:cNvSpPr>
          <p:nvPr>
            <p:ph type="body" idx="1"/>
          </p:nvPr>
        </p:nvSpPr>
        <p:spPr>
          <a:xfrm>
            <a:off x="1712913" y="2133600"/>
            <a:ext cx="7450137" cy="4495800"/>
          </a:xfrm>
        </p:spPr>
        <p:txBody>
          <a:bodyPr/>
          <a:lstStyle/>
          <a:p>
            <a:pPr marL="531813" indent="-531813" algn="l">
              <a:spcBef>
                <a:spcPts val="800"/>
              </a:spcBef>
              <a:buClr>
                <a:srgbClr val="972101"/>
              </a:buClr>
              <a:buFont typeface="Wingdings" pitchFamily="2" charset="2"/>
              <a:buChar char=""/>
              <a:tabLst>
                <a:tab pos="531813" algn="l"/>
                <a:tab pos="636588" algn="l"/>
                <a:tab pos="1085850" algn="l"/>
                <a:tab pos="1535113" algn="l"/>
                <a:tab pos="1984375" algn="l"/>
                <a:tab pos="2433638" algn="l"/>
                <a:tab pos="2882900" algn="l"/>
                <a:tab pos="3332163" algn="l"/>
                <a:tab pos="3781425" algn="l"/>
                <a:tab pos="4230688" algn="l"/>
                <a:tab pos="4679950" algn="l"/>
                <a:tab pos="5129213" algn="l"/>
                <a:tab pos="5578475" algn="l"/>
                <a:tab pos="6027738" algn="l"/>
                <a:tab pos="6477000" algn="l"/>
                <a:tab pos="6926263" algn="l"/>
                <a:tab pos="7375525" algn="l"/>
                <a:tab pos="7824788" algn="l"/>
                <a:tab pos="8274050" algn="l"/>
                <a:tab pos="8723313" algn="l"/>
                <a:tab pos="9172575" algn="l"/>
              </a:tabLst>
            </a:pPr>
            <a:r>
              <a:rPr lang="en-US" sz="3200" smtClean="0"/>
              <a:t>5 books of “the Law”;</a:t>
            </a:r>
          </a:p>
          <a:p>
            <a:pPr marL="531813" indent="-531813" algn="l">
              <a:spcBef>
                <a:spcPts val="800"/>
              </a:spcBef>
              <a:buClr>
                <a:srgbClr val="972101"/>
              </a:buClr>
              <a:buFont typeface="Wingdings" pitchFamily="2" charset="2"/>
              <a:buChar char=""/>
              <a:tabLst>
                <a:tab pos="531813" algn="l"/>
                <a:tab pos="636588" algn="l"/>
                <a:tab pos="1085850" algn="l"/>
                <a:tab pos="1535113" algn="l"/>
                <a:tab pos="1984375" algn="l"/>
                <a:tab pos="2433638" algn="l"/>
                <a:tab pos="2882900" algn="l"/>
                <a:tab pos="3332163" algn="l"/>
                <a:tab pos="3781425" algn="l"/>
                <a:tab pos="4230688" algn="l"/>
                <a:tab pos="4679950" algn="l"/>
                <a:tab pos="5129213" algn="l"/>
                <a:tab pos="5578475" algn="l"/>
                <a:tab pos="6027738" algn="l"/>
                <a:tab pos="6477000" algn="l"/>
                <a:tab pos="6926263" algn="l"/>
                <a:tab pos="7375525" algn="l"/>
                <a:tab pos="7824788" algn="l"/>
                <a:tab pos="8274050" algn="l"/>
                <a:tab pos="8723313" algn="l"/>
                <a:tab pos="9172575" algn="l"/>
              </a:tabLst>
            </a:pPr>
            <a:r>
              <a:rPr lang="en-US" sz="3200" smtClean="0"/>
              <a:t>6 books of “history”;</a:t>
            </a:r>
          </a:p>
          <a:p>
            <a:pPr marL="531813" indent="-531813" algn="l">
              <a:spcBef>
                <a:spcPts val="800"/>
              </a:spcBef>
              <a:buClr>
                <a:srgbClr val="972101"/>
              </a:buClr>
              <a:buFont typeface="Wingdings" pitchFamily="2" charset="2"/>
              <a:buChar char=""/>
              <a:tabLst>
                <a:tab pos="531813" algn="l"/>
                <a:tab pos="636588" algn="l"/>
                <a:tab pos="1085850" algn="l"/>
                <a:tab pos="1535113" algn="l"/>
                <a:tab pos="1984375" algn="l"/>
                <a:tab pos="2433638" algn="l"/>
                <a:tab pos="2882900" algn="l"/>
                <a:tab pos="3332163" algn="l"/>
                <a:tab pos="3781425" algn="l"/>
                <a:tab pos="4230688" algn="l"/>
                <a:tab pos="4679950" algn="l"/>
                <a:tab pos="5129213" algn="l"/>
                <a:tab pos="5578475" algn="l"/>
                <a:tab pos="6027738" algn="l"/>
                <a:tab pos="6477000" algn="l"/>
                <a:tab pos="6926263" algn="l"/>
                <a:tab pos="7375525" algn="l"/>
                <a:tab pos="7824788" algn="l"/>
                <a:tab pos="8274050" algn="l"/>
                <a:tab pos="8723313" algn="l"/>
                <a:tab pos="9172575" algn="l"/>
              </a:tabLst>
            </a:pPr>
            <a:r>
              <a:rPr lang="en-US" sz="3200" smtClean="0"/>
              <a:t>17 books of “the prophets”;</a:t>
            </a:r>
          </a:p>
          <a:p>
            <a:pPr marL="531813" indent="-531813" algn="l">
              <a:spcBef>
                <a:spcPts val="800"/>
              </a:spcBef>
              <a:buClr>
                <a:srgbClr val="972101"/>
              </a:buClr>
              <a:buFont typeface="Wingdings" pitchFamily="2" charset="2"/>
              <a:buNone/>
              <a:tabLst>
                <a:tab pos="531813" algn="l"/>
                <a:tab pos="636588" algn="l"/>
                <a:tab pos="1085850" algn="l"/>
                <a:tab pos="1535113" algn="l"/>
                <a:tab pos="1984375" algn="l"/>
                <a:tab pos="2433638" algn="l"/>
                <a:tab pos="2882900" algn="l"/>
                <a:tab pos="3332163" algn="l"/>
                <a:tab pos="3781425" algn="l"/>
                <a:tab pos="4230688" algn="l"/>
                <a:tab pos="4679950" algn="l"/>
                <a:tab pos="5129213" algn="l"/>
                <a:tab pos="5578475" algn="l"/>
                <a:tab pos="6027738" algn="l"/>
                <a:tab pos="6477000" algn="l"/>
                <a:tab pos="6926263" algn="l"/>
                <a:tab pos="7375525" algn="l"/>
                <a:tab pos="7824788" algn="l"/>
                <a:tab pos="8274050" algn="l"/>
                <a:tab pos="8723313" algn="l"/>
                <a:tab pos="9172575" algn="l"/>
              </a:tabLst>
            </a:pPr>
            <a:endParaRPr lang="en-US" sz="3200" smtClean="0"/>
          </a:p>
          <a:p>
            <a:pPr marL="531813" indent="-531813" algn="l">
              <a:spcBef>
                <a:spcPts val="800"/>
              </a:spcBef>
              <a:buClr>
                <a:srgbClr val="972101"/>
              </a:buClr>
              <a:buFont typeface="Wingdings" pitchFamily="2" charset="2"/>
              <a:buChar char=""/>
              <a:tabLst>
                <a:tab pos="531813" algn="l"/>
                <a:tab pos="636588" algn="l"/>
                <a:tab pos="1085850" algn="l"/>
                <a:tab pos="1535113" algn="l"/>
                <a:tab pos="1984375" algn="l"/>
                <a:tab pos="2433638" algn="l"/>
                <a:tab pos="2882900" algn="l"/>
                <a:tab pos="3332163" algn="l"/>
                <a:tab pos="3781425" algn="l"/>
                <a:tab pos="4230688" algn="l"/>
                <a:tab pos="4679950" algn="l"/>
                <a:tab pos="5129213" algn="l"/>
                <a:tab pos="5578475" algn="l"/>
                <a:tab pos="6027738" algn="l"/>
                <a:tab pos="6477000" algn="l"/>
                <a:tab pos="6926263" algn="l"/>
                <a:tab pos="7375525" algn="l"/>
                <a:tab pos="7824788" algn="l"/>
                <a:tab pos="8274050" algn="l"/>
                <a:tab pos="8723313" algn="l"/>
                <a:tab pos="9172575" algn="l"/>
              </a:tabLst>
            </a:pPr>
            <a:r>
              <a:rPr lang="en-US" sz="3200" smtClean="0"/>
              <a:t>Jesus endorsed at least 28 out of the 39 books of the Old Testament!</a:t>
            </a:r>
          </a:p>
          <a:p>
            <a:pPr marL="531813" indent="-531813" algn="l">
              <a:spcBef>
                <a:spcPts val="800"/>
              </a:spcBef>
              <a:buClr>
                <a:srgbClr val="972101"/>
              </a:buClr>
              <a:buFont typeface="Wingdings" pitchFamily="2" charset="2"/>
              <a:buNone/>
              <a:tabLst>
                <a:tab pos="531813" algn="l"/>
                <a:tab pos="636588" algn="l"/>
                <a:tab pos="1085850" algn="l"/>
                <a:tab pos="1535113" algn="l"/>
                <a:tab pos="1984375" algn="l"/>
                <a:tab pos="2433638" algn="l"/>
                <a:tab pos="2882900" algn="l"/>
                <a:tab pos="3332163" algn="l"/>
                <a:tab pos="3781425" algn="l"/>
                <a:tab pos="4230688" algn="l"/>
                <a:tab pos="4679950" algn="l"/>
                <a:tab pos="5129213" algn="l"/>
                <a:tab pos="5578475" algn="l"/>
                <a:tab pos="6027738" algn="l"/>
                <a:tab pos="6477000" algn="l"/>
                <a:tab pos="6926263" algn="l"/>
                <a:tab pos="7375525" algn="l"/>
                <a:tab pos="7824788" algn="l"/>
                <a:tab pos="8274050" algn="l"/>
                <a:tab pos="8723313" algn="l"/>
                <a:tab pos="9172575" algn="l"/>
              </a:tabLst>
            </a:pPr>
            <a:endParaRPr lang="en-US" sz="3200"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163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1638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742950" y="2130425"/>
            <a:ext cx="8420100" cy="1470025"/>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If Jesus trusted the Old Testament, so should we!</a:t>
            </a:r>
          </a:p>
        </p:txBody>
      </p:sp>
      <p:sp>
        <p:nvSpPr>
          <p:cNvPr id="19459" name="Rectangle 2"/>
          <p:cNvSpPr>
            <a:spLocks noGrp="1" noChangeArrowheads="1"/>
          </p:cNvSpPr>
          <p:nvPr>
            <p:ph type="subTitle" idx="4294967295"/>
          </p:nvPr>
        </p:nvSpPr>
        <p:spPr>
          <a:xfrm>
            <a:off x="1485900" y="3886200"/>
            <a:ext cx="6934200" cy="1752600"/>
          </a:xfrm>
        </p:spPr>
        <p:txBody>
          <a:bodyPr/>
          <a:lstStyle/>
          <a:p>
            <a:pPr marL="0" indent="0"/>
            <a:endParaRPr lang="en-US" smtClean="0"/>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lum bright="60000"/>
          </a:blip>
          <a:srcRect/>
          <a:stretch>
            <a:fillRect/>
          </a:stretch>
        </p:blipFill>
        <p:spPr bwMode="auto">
          <a:xfrm>
            <a:off x="2793554" y="105981"/>
            <a:ext cx="4968552" cy="6624737"/>
          </a:xfrm>
          <a:prstGeom prst="rect">
            <a:avLst/>
          </a:prstGeom>
          <a:ln w="9525">
            <a:noFill/>
            <a:round/>
            <a:headEnd/>
            <a:tailEnd/>
          </a:ln>
        </p:spPr>
      </p:pic>
      <p:sp>
        <p:nvSpPr>
          <p:cNvPr id="21506" name="Rectangle 4"/>
          <p:cNvSpPr>
            <a:spLocks noGrp="1" noChangeArrowheads="1"/>
          </p:cNvSpPr>
          <p:nvPr>
            <p:ph type="ctrTitle"/>
          </p:nvPr>
        </p:nvSpPr>
        <p:spPr/>
        <p:txBody>
          <a:bodyPr/>
          <a:lstStyle/>
          <a:p>
            <a:r>
              <a:rPr lang="en-GB" smtClean="0"/>
              <a:t>Reasons to Believe the Bible</a:t>
            </a:r>
          </a:p>
        </p:txBody>
      </p:sp>
      <p:sp>
        <p:nvSpPr>
          <p:cNvPr id="21507" name="Rectangle 5"/>
          <p:cNvSpPr>
            <a:spLocks noGrp="1" noChangeArrowheads="1"/>
          </p:cNvSpPr>
          <p:nvPr>
            <p:ph type="subTitle" idx="1"/>
          </p:nvPr>
        </p:nvSpPr>
        <p:spPr/>
        <p:txBody>
          <a:bodyPr/>
          <a:lstStyle/>
          <a:p>
            <a:endParaRPr lang="en-US" smtClean="0"/>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GB" sz="4000" smtClean="0"/>
              <a:t>The Evidence – You Decide</a:t>
            </a:r>
          </a:p>
        </p:txBody>
      </p:sp>
      <p:sp>
        <p:nvSpPr>
          <p:cNvPr id="210947" name="Rectangle 3"/>
          <p:cNvSpPr>
            <a:spLocks noGrp="1" noChangeArrowheads="1"/>
          </p:cNvSpPr>
          <p:nvPr>
            <p:ph type="body" idx="1"/>
          </p:nvPr>
        </p:nvSpPr>
        <p:spPr>
          <a:xfrm>
            <a:off x="2073275" y="2133600"/>
            <a:ext cx="7091363" cy="3733800"/>
          </a:xfrm>
        </p:spPr>
        <p:txBody>
          <a:bodyPr/>
          <a:lstStyle/>
          <a:p>
            <a:pPr marL="534988" indent="-534988" algn="l">
              <a:buFont typeface="Wingdings" pitchFamily="2" charset="2"/>
              <a:buChar char="Ø"/>
            </a:pPr>
            <a:r>
              <a:rPr lang="en-GB" sz="3200" smtClean="0"/>
              <a:t>Accurate predictions</a:t>
            </a:r>
          </a:p>
          <a:p>
            <a:pPr marL="534988" indent="-534988" algn="l">
              <a:buFont typeface="Wingdings" pitchFamily="2" charset="2"/>
              <a:buChar char="Ø"/>
            </a:pPr>
            <a:r>
              <a:rPr lang="en-GB" sz="3200" smtClean="0"/>
              <a:t>A Law Ahead of its Time</a:t>
            </a:r>
          </a:p>
          <a:p>
            <a:pPr marL="534988" indent="-534988" algn="l">
              <a:buFont typeface="Wingdings" pitchFamily="2" charset="2"/>
              <a:buChar char="Ø"/>
            </a:pPr>
            <a:r>
              <a:rPr lang="en-GB" sz="3200" smtClean="0"/>
              <a:t>The Bible and Science</a:t>
            </a:r>
          </a:p>
          <a:p>
            <a:pPr marL="534988" indent="-534988" algn="l">
              <a:buFont typeface="Wingdings" pitchFamily="2" charset="2"/>
              <a:buChar char="Ø"/>
            </a:pPr>
            <a:r>
              <a:rPr lang="en-GB" sz="3200" smtClean="0"/>
              <a:t>Archaeology</a:t>
            </a:r>
          </a:p>
          <a:p>
            <a:pPr marL="534988" indent="-534988" algn="l">
              <a:buFont typeface="Wingdings" pitchFamily="2" charset="2"/>
              <a:buChar char="Ø"/>
            </a:pPr>
            <a:r>
              <a:rPr lang="en-GB" sz="3200" smtClean="0"/>
              <a:t>A Consistent Message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0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09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09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09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09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GB" sz="4000" smtClean="0"/>
              <a:t>God’s Challenge</a:t>
            </a:r>
          </a:p>
        </p:txBody>
      </p:sp>
      <p:sp>
        <p:nvSpPr>
          <p:cNvPr id="234499" name="Rectangle 3"/>
          <p:cNvSpPr>
            <a:spLocks noGrp="1" noChangeArrowheads="1"/>
          </p:cNvSpPr>
          <p:nvPr>
            <p:ph type="body" idx="1"/>
          </p:nvPr>
        </p:nvSpPr>
        <p:spPr>
          <a:xfrm>
            <a:off x="1136650" y="2133600"/>
            <a:ext cx="7777163" cy="3455988"/>
          </a:xfrm>
        </p:spPr>
        <p:txBody>
          <a:bodyPr/>
          <a:lstStyle/>
          <a:p>
            <a:pPr marL="0" indent="0" algn="l">
              <a:lnSpc>
                <a:spcPct val="90000"/>
              </a:lnSpc>
            </a:pPr>
            <a:r>
              <a:rPr lang="en-GB" i="1" smtClean="0"/>
              <a:t>“I am the First and I am the Last; </a:t>
            </a:r>
          </a:p>
          <a:p>
            <a:pPr marL="0" indent="0" algn="l">
              <a:lnSpc>
                <a:spcPct val="90000"/>
              </a:lnSpc>
            </a:pPr>
            <a:r>
              <a:rPr lang="en-GB" i="1" smtClean="0"/>
              <a:t>Besides Me there is no God. </a:t>
            </a:r>
          </a:p>
          <a:p>
            <a:pPr marL="0" indent="0" algn="l">
              <a:lnSpc>
                <a:spcPct val="90000"/>
              </a:lnSpc>
            </a:pPr>
            <a:r>
              <a:rPr lang="en-GB" i="1" smtClean="0"/>
              <a:t>And who can proclaim as I do? </a:t>
            </a:r>
          </a:p>
          <a:p>
            <a:pPr marL="0" indent="0" algn="l">
              <a:lnSpc>
                <a:spcPct val="90000"/>
              </a:lnSpc>
            </a:pPr>
            <a:r>
              <a:rPr lang="en-GB" i="1" smtClean="0"/>
              <a:t>Then let him declare it and set it in order for Me, since I appointed the ancient people. </a:t>
            </a:r>
          </a:p>
          <a:p>
            <a:pPr marL="0" indent="0" algn="l">
              <a:lnSpc>
                <a:spcPct val="90000"/>
              </a:lnSpc>
            </a:pPr>
            <a:r>
              <a:rPr lang="en-GB" i="1" smtClean="0"/>
              <a:t>And the things that are coming and shall come, let them show these to them.”</a:t>
            </a:r>
          </a:p>
          <a:p>
            <a:pPr marL="0" indent="0" algn="r">
              <a:lnSpc>
                <a:spcPct val="90000"/>
              </a:lnSpc>
            </a:pPr>
            <a:r>
              <a:rPr lang="en-GB" sz="2000" b="0" i="1" smtClean="0">
                <a:solidFill>
                  <a:schemeClr val="tx1"/>
                </a:solidFill>
              </a:rPr>
              <a:t>Isaiah 44:6-7</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44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44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44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44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449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4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GB" sz="4000" smtClean="0"/>
              <a:t>Is the Bible Reliable?</a:t>
            </a:r>
          </a:p>
        </p:txBody>
      </p:sp>
      <p:sp>
        <p:nvSpPr>
          <p:cNvPr id="211971" name="Rectangle 3"/>
          <p:cNvSpPr>
            <a:spLocks noGrp="1" noChangeArrowheads="1"/>
          </p:cNvSpPr>
          <p:nvPr>
            <p:ph type="body" idx="1"/>
          </p:nvPr>
        </p:nvSpPr>
        <p:spPr/>
        <p:txBody>
          <a:bodyPr/>
          <a:lstStyle/>
          <a:p>
            <a:r>
              <a:rPr lang="en-GB" sz="3200" smtClean="0"/>
              <a:t>Prophecies about Israel:</a:t>
            </a:r>
          </a:p>
          <a:p>
            <a:pPr>
              <a:buFont typeface="Wingdings" pitchFamily="2" charset="2"/>
              <a:buChar char="Ø"/>
            </a:pPr>
            <a:r>
              <a:rPr lang="en-GB" sz="3200" smtClean="0"/>
              <a:t>Scattered</a:t>
            </a:r>
          </a:p>
          <a:p>
            <a:pPr>
              <a:buFont typeface="Wingdings" pitchFamily="2" charset="2"/>
              <a:buChar char="Ø"/>
            </a:pPr>
            <a:r>
              <a:rPr lang="en-GB" sz="3200" smtClean="0"/>
              <a:t>Persecuted</a:t>
            </a:r>
          </a:p>
          <a:p>
            <a:pPr>
              <a:buFont typeface="Wingdings" pitchFamily="2" charset="2"/>
              <a:buChar char="Ø"/>
            </a:pPr>
            <a:r>
              <a:rPr lang="en-GB" sz="3200" smtClean="0"/>
              <a:t>Regathered</a:t>
            </a:r>
          </a:p>
          <a:p>
            <a:pPr>
              <a:buFont typeface="Wingdings" pitchFamily="2" charset="2"/>
              <a:buChar char="Ø"/>
            </a:pPr>
            <a:r>
              <a:rPr lang="en-GB" sz="3200" smtClean="0"/>
              <a:t>Ongoing Conflicts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19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19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197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19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742950" y="314325"/>
            <a:ext cx="8416925" cy="1169988"/>
          </a:xfrm>
        </p:spPr>
        <p:txBody>
          <a:bodyPr/>
          <a:lstStyle/>
          <a:p>
            <a:r>
              <a:rPr lang="en-GB" sz="4000" smtClean="0"/>
              <a:t>Israel Scattered</a:t>
            </a:r>
          </a:p>
        </p:txBody>
      </p:sp>
      <p:sp>
        <p:nvSpPr>
          <p:cNvPr id="212997" name="Rectangle 5"/>
          <p:cNvSpPr>
            <a:spLocks noGrp="1" noChangeArrowheads="1"/>
          </p:cNvSpPr>
          <p:nvPr>
            <p:ph type="body" sz="half" idx="1"/>
          </p:nvPr>
        </p:nvSpPr>
        <p:spPr/>
        <p:txBody>
          <a:bodyPr/>
          <a:lstStyle/>
          <a:p>
            <a:pPr marL="0" indent="0" algn="l"/>
            <a:r>
              <a:rPr lang="en-GB" sz="2600" i="1" smtClean="0"/>
              <a:t>Then the LORD will scatter you among all peoples, from one end of the earth to the other, and there you shall serve other gods, which neither you nor your fathers have known</a:t>
            </a:r>
          </a:p>
          <a:p>
            <a:pPr marL="0" indent="0" algn="l"/>
            <a:endParaRPr lang="en-GB" sz="2600" i="1" smtClean="0"/>
          </a:p>
          <a:p>
            <a:pPr marL="0" indent="0" algn="r"/>
            <a:r>
              <a:rPr lang="en-GB" sz="2000" b="0" i="1" smtClean="0">
                <a:solidFill>
                  <a:schemeClr val="tx1"/>
                </a:solidFill>
              </a:rPr>
              <a:t>Deuteronomy 28:64</a:t>
            </a:r>
          </a:p>
        </p:txBody>
      </p:sp>
      <p:sp>
        <p:nvSpPr>
          <p:cNvPr id="25604" name="Rectangle 6"/>
          <p:cNvSpPr>
            <a:spLocks noGrp="1" noChangeArrowheads="1"/>
          </p:cNvSpPr>
          <p:nvPr>
            <p:ph type="body" sz="half" idx="2"/>
          </p:nvPr>
        </p:nvSpPr>
        <p:spPr/>
        <p:txBody>
          <a:bodyPr/>
          <a:lstStyle/>
          <a:p>
            <a:pPr marL="0" indent="0"/>
            <a:endParaRPr lang="en-US" sz="2200" smtClean="0"/>
          </a:p>
        </p:txBody>
      </p:sp>
      <p:pic>
        <p:nvPicPr>
          <p:cNvPr id="213000" name="Picture 8" descr="Arch of Titus 1"/>
          <p:cNvPicPr>
            <a:picLocks noChangeAspect="1" noChangeArrowheads="1"/>
          </p:cNvPicPr>
          <p:nvPr/>
        </p:nvPicPr>
        <p:blipFill>
          <a:blip r:embed="rId3" cstate="print"/>
          <a:srcRect/>
          <a:stretch>
            <a:fillRect/>
          </a:stretch>
        </p:blipFill>
        <p:spPr bwMode="auto">
          <a:xfrm>
            <a:off x="4809778" y="1196752"/>
            <a:ext cx="4248150" cy="3736975"/>
          </a:xfrm>
          <a:prstGeom prst="rect">
            <a:avLst/>
          </a:prstGeom>
          <a:noFill/>
          <a:ln w="9525">
            <a:noFill/>
            <a:miter lim="800000"/>
            <a:headEnd/>
            <a:tailEnd/>
          </a:ln>
        </p:spPr>
      </p:pic>
      <p:pic>
        <p:nvPicPr>
          <p:cNvPr id="213001" name="Picture 9" descr="Arch of Titus Detail"/>
          <p:cNvPicPr>
            <a:picLocks noChangeAspect="1" noChangeArrowheads="1"/>
          </p:cNvPicPr>
          <p:nvPr/>
        </p:nvPicPr>
        <p:blipFill>
          <a:blip r:embed="rId4" cstate="print"/>
          <a:srcRect/>
          <a:stretch>
            <a:fillRect/>
          </a:stretch>
        </p:blipFill>
        <p:spPr bwMode="auto">
          <a:xfrm>
            <a:off x="5457850" y="4077072"/>
            <a:ext cx="3744912" cy="2497138"/>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99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997">
                                            <p:txEl>
                                              <p:pRg st="2" end="2"/>
                                            </p:txEl>
                                          </p:spTgt>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213000"/>
                                        </p:tgtEl>
                                        <p:attrNameLst>
                                          <p:attrName>style.visibility</p:attrName>
                                        </p:attrNameLst>
                                      </p:cBhvr>
                                      <p:to>
                                        <p:strVal val="visible"/>
                                      </p:to>
                                    </p:set>
                                    <p:animEffect transition="in" filter="fade">
                                      <p:cBhvr>
                                        <p:cTn id="11" dur="2000"/>
                                        <p:tgtEl>
                                          <p:spTgt spid="21300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13001"/>
                                        </p:tgtEl>
                                        <p:attrNameLst>
                                          <p:attrName>style.visibility</p:attrName>
                                        </p:attrNameLst>
                                      </p:cBhvr>
                                      <p:to>
                                        <p:strVal val="visible"/>
                                      </p:to>
                                    </p:set>
                                    <p:animEffect transition="in" filter="fade">
                                      <p:cBhvr>
                                        <p:cTn id="16" dur="2000"/>
                                        <p:tgtEl>
                                          <p:spTgt spid="2130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a:xfrm>
            <a:off x="742950" y="314325"/>
            <a:ext cx="8416925" cy="1169988"/>
          </a:xfrm>
        </p:spPr>
        <p:txBody>
          <a:bodyPr/>
          <a:lstStyle/>
          <a:p>
            <a:r>
              <a:rPr lang="en-GB" sz="4000" smtClean="0"/>
              <a:t>Israel Persecuted</a:t>
            </a:r>
          </a:p>
        </p:txBody>
      </p:sp>
      <p:sp>
        <p:nvSpPr>
          <p:cNvPr id="215045" name="Rectangle 5"/>
          <p:cNvSpPr>
            <a:spLocks noGrp="1" noChangeArrowheads="1"/>
          </p:cNvSpPr>
          <p:nvPr>
            <p:ph type="body" sz="half" idx="1"/>
          </p:nvPr>
        </p:nvSpPr>
        <p:spPr>
          <a:xfrm>
            <a:off x="273050" y="1628775"/>
            <a:ext cx="4603750" cy="4824413"/>
          </a:xfrm>
        </p:spPr>
        <p:txBody>
          <a:bodyPr/>
          <a:lstStyle/>
          <a:p>
            <a:pPr marL="0" indent="0" algn="l"/>
            <a:r>
              <a:rPr lang="en-GB" sz="2400" i="1" smtClean="0"/>
              <a:t>And among those nations you shall find no rest, nor shall the sole of your foot have a resting place; but there the LORD will give you a trembling heart, failing eyes, and anguish of soul.</a:t>
            </a:r>
          </a:p>
          <a:p>
            <a:pPr marL="0" indent="0" algn="l"/>
            <a:r>
              <a:rPr lang="en-GB" sz="2400" i="1" smtClean="0"/>
              <a:t>Your life shall hang in doubt before you; you shall fear day and night, and have no assurance of life.</a:t>
            </a:r>
          </a:p>
          <a:p>
            <a:pPr marL="0" indent="0" algn="r"/>
            <a:r>
              <a:rPr lang="en-GB" sz="2000" b="0" i="1" smtClean="0">
                <a:solidFill>
                  <a:schemeClr val="tx1"/>
                </a:solidFill>
              </a:rPr>
              <a:t>Deuteronomy 28:65-66</a:t>
            </a:r>
          </a:p>
        </p:txBody>
      </p:sp>
      <p:sp>
        <p:nvSpPr>
          <p:cNvPr id="26628" name="Rectangle 6"/>
          <p:cNvSpPr>
            <a:spLocks noGrp="1" noChangeArrowheads="1"/>
          </p:cNvSpPr>
          <p:nvPr>
            <p:ph type="body" sz="half" idx="2"/>
          </p:nvPr>
        </p:nvSpPr>
        <p:spPr/>
        <p:txBody>
          <a:bodyPr/>
          <a:lstStyle/>
          <a:p>
            <a:pPr marL="0" indent="0"/>
            <a:endParaRPr lang="en-US" sz="2200" smtClean="0"/>
          </a:p>
        </p:txBody>
      </p:sp>
      <p:pic>
        <p:nvPicPr>
          <p:cNvPr id="215047" name="Picture 7" descr="Warsaw Ghetto"/>
          <p:cNvPicPr>
            <a:picLocks noChangeAspect="1" noChangeArrowheads="1"/>
          </p:cNvPicPr>
          <p:nvPr/>
        </p:nvPicPr>
        <p:blipFill>
          <a:blip r:embed="rId3" cstate="print"/>
          <a:srcRect/>
          <a:stretch>
            <a:fillRect/>
          </a:stretch>
        </p:blipFill>
        <p:spPr bwMode="auto">
          <a:xfrm>
            <a:off x="4954588" y="1916113"/>
            <a:ext cx="4711700" cy="3457575"/>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4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4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45">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215047"/>
                                        </p:tgtEl>
                                        <p:attrNameLst>
                                          <p:attrName>style.visibility</p:attrName>
                                        </p:attrNameLst>
                                      </p:cBhvr>
                                      <p:to>
                                        <p:strVal val="visible"/>
                                      </p:to>
                                    </p:set>
                                    <p:animEffect transition="in" filter="fade">
                                      <p:cBhvr>
                                        <p:cTn id="13" dur="2000"/>
                                        <p:tgtEl>
                                          <p:spTgt spid="215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42950" y="314325"/>
            <a:ext cx="8416925" cy="1098550"/>
          </a:xfrm>
        </p:spPr>
        <p:txBody>
          <a:bodyPr/>
          <a:lstStyle/>
          <a:p>
            <a:r>
              <a:rPr lang="en-GB" sz="4000" smtClean="0"/>
              <a:t>Israel Regathered</a:t>
            </a:r>
          </a:p>
        </p:txBody>
      </p:sp>
      <p:sp>
        <p:nvSpPr>
          <p:cNvPr id="217092" name="Rectangle 4"/>
          <p:cNvSpPr>
            <a:spLocks noGrp="1" noChangeArrowheads="1"/>
          </p:cNvSpPr>
          <p:nvPr>
            <p:ph type="body" sz="half" idx="1"/>
          </p:nvPr>
        </p:nvSpPr>
        <p:spPr>
          <a:xfrm>
            <a:off x="273050" y="1557338"/>
            <a:ext cx="4603750" cy="4824412"/>
          </a:xfrm>
        </p:spPr>
        <p:txBody>
          <a:bodyPr/>
          <a:lstStyle/>
          <a:p>
            <a:pPr marL="0" indent="0" algn="l"/>
            <a:r>
              <a:rPr lang="en-GB" sz="2400" i="1" smtClean="0"/>
              <a:t>If any of you are driven out to the farthest parts under heaven, from there the LORD your God will gather you, and from there He will bring you.</a:t>
            </a:r>
          </a:p>
          <a:p>
            <a:pPr marL="0" indent="0" algn="l"/>
            <a:r>
              <a:rPr lang="en-GB" sz="2400" i="1" smtClean="0"/>
              <a:t>Then the LORD your God will bring you to the land which your fathers possessed, and you shall possess it. He will prosper you and multiply you more than your fathers.</a:t>
            </a:r>
          </a:p>
          <a:p>
            <a:pPr marL="0" indent="0" algn="r"/>
            <a:r>
              <a:rPr lang="en-GB" sz="2000" b="0" i="1" smtClean="0">
                <a:solidFill>
                  <a:schemeClr val="tx1"/>
                </a:solidFill>
              </a:rPr>
              <a:t>Deuteronomy 30:4-5</a:t>
            </a:r>
          </a:p>
        </p:txBody>
      </p:sp>
      <p:sp>
        <p:nvSpPr>
          <p:cNvPr id="27652" name="Rectangle 5"/>
          <p:cNvSpPr>
            <a:spLocks noGrp="1" noChangeArrowheads="1"/>
          </p:cNvSpPr>
          <p:nvPr>
            <p:ph type="body" sz="half" idx="2"/>
          </p:nvPr>
        </p:nvSpPr>
        <p:spPr/>
        <p:txBody>
          <a:bodyPr/>
          <a:lstStyle/>
          <a:p>
            <a:pPr marL="0" indent="0"/>
            <a:endParaRPr lang="en-US" sz="2200" smtClean="0"/>
          </a:p>
        </p:txBody>
      </p:sp>
      <p:pic>
        <p:nvPicPr>
          <p:cNvPr id="217094" name="Picture 6" descr="Regathering 1"/>
          <p:cNvPicPr>
            <a:picLocks noChangeAspect="1" noChangeArrowheads="1"/>
          </p:cNvPicPr>
          <p:nvPr/>
        </p:nvPicPr>
        <p:blipFill>
          <a:blip r:embed="rId3" cstate="print"/>
          <a:srcRect/>
          <a:stretch>
            <a:fillRect/>
          </a:stretch>
        </p:blipFill>
        <p:spPr bwMode="auto">
          <a:xfrm>
            <a:off x="5602288" y="1557338"/>
            <a:ext cx="3981450" cy="2743200"/>
          </a:xfrm>
          <a:prstGeom prst="rect">
            <a:avLst/>
          </a:prstGeom>
          <a:noFill/>
          <a:ln w="9525">
            <a:noFill/>
            <a:miter lim="800000"/>
            <a:headEnd/>
            <a:tailEnd/>
          </a:ln>
        </p:spPr>
      </p:pic>
      <p:pic>
        <p:nvPicPr>
          <p:cNvPr id="217095" name="Picture 7" descr="Exodus Ship 1"/>
          <p:cNvPicPr>
            <a:picLocks noChangeAspect="1" noChangeArrowheads="1"/>
          </p:cNvPicPr>
          <p:nvPr/>
        </p:nvPicPr>
        <p:blipFill>
          <a:blip r:embed="rId4" cstate="print"/>
          <a:srcRect/>
          <a:stretch>
            <a:fillRect/>
          </a:stretch>
        </p:blipFill>
        <p:spPr bwMode="auto">
          <a:xfrm>
            <a:off x="4881563" y="4076700"/>
            <a:ext cx="3368675" cy="2432050"/>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709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709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7092">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217094"/>
                                        </p:tgtEl>
                                        <p:attrNameLst>
                                          <p:attrName>style.visibility</p:attrName>
                                        </p:attrNameLst>
                                      </p:cBhvr>
                                      <p:to>
                                        <p:strVal val="visible"/>
                                      </p:to>
                                    </p:set>
                                    <p:animEffect transition="in" filter="fade">
                                      <p:cBhvr>
                                        <p:cTn id="13" dur="2000"/>
                                        <p:tgtEl>
                                          <p:spTgt spid="21709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17095"/>
                                        </p:tgtEl>
                                        <p:attrNameLst>
                                          <p:attrName>style.visibility</p:attrName>
                                        </p:attrNameLst>
                                      </p:cBhvr>
                                      <p:to>
                                        <p:strVal val="visible"/>
                                      </p:to>
                                    </p:set>
                                    <p:animEffect transition="in" filter="fade">
                                      <p:cBhvr>
                                        <p:cTn id="18" dur="2000"/>
                                        <p:tgtEl>
                                          <p:spTgt spid="217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GB" sz="4000" smtClean="0"/>
              <a:t>A Miracle of Survival!</a:t>
            </a:r>
          </a:p>
        </p:txBody>
      </p:sp>
      <p:sp>
        <p:nvSpPr>
          <p:cNvPr id="221187" name="Rectangle 3"/>
          <p:cNvSpPr>
            <a:spLocks noGrp="1" noChangeArrowheads="1"/>
          </p:cNvSpPr>
          <p:nvPr>
            <p:ph type="body" idx="1"/>
          </p:nvPr>
        </p:nvSpPr>
        <p:spPr/>
        <p:txBody>
          <a:bodyPr/>
          <a:lstStyle/>
          <a:p>
            <a:r>
              <a:rPr lang="en-GB" sz="3200" smtClean="0"/>
              <a:t>No other nation in history has retained its identity after being:</a:t>
            </a:r>
          </a:p>
          <a:p>
            <a:pPr algn="l">
              <a:buFont typeface="Wingdings" pitchFamily="2" charset="2"/>
              <a:buChar char="Ø"/>
            </a:pPr>
            <a:r>
              <a:rPr lang="en-GB" sz="3200" smtClean="0"/>
              <a:t>Driven out of its homeland</a:t>
            </a:r>
          </a:p>
          <a:p>
            <a:pPr algn="l">
              <a:buFont typeface="Wingdings" pitchFamily="2" charset="2"/>
              <a:buChar char="Ø"/>
            </a:pPr>
            <a:r>
              <a:rPr lang="en-GB" sz="3200" smtClean="0"/>
              <a:t>Persecuted wherever its people went</a:t>
            </a:r>
          </a:p>
          <a:p>
            <a:pPr algn="l">
              <a:buFont typeface="Wingdings" pitchFamily="2" charset="2"/>
              <a:buChar char="Ø"/>
            </a:pPr>
            <a:r>
              <a:rPr lang="en-GB" sz="3200" smtClean="0"/>
              <a:t>Regathered to its original homeland after nearly 2000 years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1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1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1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11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GB" sz="4000" smtClean="0"/>
              <a:t>Prophecy of Regathering</a:t>
            </a:r>
          </a:p>
        </p:txBody>
      </p:sp>
      <p:sp>
        <p:nvSpPr>
          <p:cNvPr id="222211" name="Rectangle 3"/>
          <p:cNvSpPr>
            <a:spLocks noGrp="1" noChangeArrowheads="1"/>
          </p:cNvSpPr>
          <p:nvPr>
            <p:ph type="body" idx="1"/>
          </p:nvPr>
        </p:nvSpPr>
        <p:spPr>
          <a:xfrm>
            <a:off x="344488" y="1828800"/>
            <a:ext cx="9074150" cy="4768850"/>
          </a:xfrm>
        </p:spPr>
        <p:txBody>
          <a:bodyPr/>
          <a:lstStyle/>
          <a:p>
            <a:pPr marL="0" indent="0" algn="l"/>
            <a:r>
              <a:rPr lang="en-GB" i="1" smtClean="0"/>
              <a:t>“Therefore behold, the days are coming,” says the LORD, “that it shall no more be said, ‘The LORD lives who brought up the children of Israel from the land of Egypt,’ but, ‘The LORD lives who brought the children of Israel from the land of the north and from all the lands where He had driven them.’ For I will bring them back into their land which I gave to their fathers... And they shall know that My name is the LORD”</a:t>
            </a:r>
            <a:r>
              <a:rPr lang="en-GB" smtClean="0"/>
              <a:t> </a:t>
            </a:r>
          </a:p>
          <a:p>
            <a:pPr marL="0" indent="0" algn="r"/>
            <a:r>
              <a:rPr lang="en-GB" sz="2000" b="0" i="1" smtClean="0">
                <a:solidFill>
                  <a:schemeClr val="tx1"/>
                </a:solidFill>
              </a:rPr>
              <a:t>Jeremiah 16:14-15, 21</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22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22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742950" y="314325"/>
            <a:ext cx="8416925" cy="1243013"/>
          </a:xfrm>
        </p:spPr>
        <p:txBody>
          <a:bodyPr/>
          <a:lstStyle/>
          <a:p>
            <a:r>
              <a:rPr lang="en-GB" sz="4000" smtClean="0"/>
              <a:t>Prophecy of Regathering</a:t>
            </a:r>
          </a:p>
        </p:txBody>
      </p:sp>
      <p:sp>
        <p:nvSpPr>
          <p:cNvPr id="30723" name="Rectangle 3"/>
          <p:cNvSpPr>
            <a:spLocks noGrp="1" noChangeArrowheads="1"/>
          </p:cNvSpPr>
          <p:nvPr>
            <p:ph type="body" sz="half" idx="1"/>
          </p:nvPr>
        </p:nvSpPr>
        <p:spPr>
          <a:xfrm>
            <a:off x="704850" y="1828800"/>
            <a:ext cx="4897438" cy="4479925"/>
          </a:xfrm>
        </p:spPr>
        <p:txBody>
          <a:bodyPr/>
          <a:lstStyle/>
          <a:p>
            <a:pPr marL="0" indent="0" algn="l">
              <a:lnSpc>
                <a:spcPct val="90000"/>
              </a:lnSpc>
            </a:pPr>
            <a:r>
              <a:rPr lang="en-GB" sz="2900" smtClean="0"/>
              <a:t>Who is the message from?</a:t>
            </a:r>
          </a:p>
          <a:p>
            <a:pPr marL="0" indent="0" algn="l">
              <a:lnSpc>
                <a:spcPct val="90000"/>
              </a:lnSpc>
            </a:pPr>
            <a:endParaRPr lang="en-GB" sz="2900" smtClean="0"/>
          </a:p>
          <a:p>
            <a:pPr marL="0" indent="0" algn="l">
              <a:lnSpc>
                <a:spcPct val="90000"/>
              </a:lnSpc>
            </a:pPr>
            <a:r>
              <a:rPr lang="en-GB" sz="2900" smtClean="0"/>
              <a:t>Who is the message to?</a:t>
            </a:r>
          </a:p>
          <a:p>
            <a:pPr marL="0" indent="0" algn="l">
              <a:lnSpc>
                <a:spcPct val="90000"/>
              </a:lnSpc>
            </a:pPr>
            <a:endParaRPr lang="en-GB" sz="2900" smtClean="0"/>
          </a:p>
          <a:p>
            <a:pPr marL="0" indent="0" algn="l">
              <a:lnSpc>
                <a:spcPct val="90000"/>
              </a:lnSpc>
            </a:pPr>
            <a:r>
              <a:rPr lang="en-GB" sz="2900" smtClean="0"/>
              <a:t>For what reason is the message given?</a:t>
            </a:r>
          </a:p>
          <a:p>
            <a:pPr marL="0" indent="0" algn="l">
              <a:lnSpc>
                <a:spcPct val="90000"/>
              </a:lnSpc>
            </a:pPr>
            <a:endParaRPr lang="en-GB" sz="2900" smtClean="0"/>
          </a:p>
          <a:p>
            <a:pPr marL="0" indent="0" algn="l">
              <a:lnSpc>
                <a:spcPct val="90000"/>
              </a:lnSpc>
            </a:pPr>
            <a:r>
              <a:rPr lang="en-GB" sz="2900" smtClean="0"/>
              <a:t>What does it mean?</a:t>
            </a:r>
          </a:p>
        </p:txBody>
      </p:sp>
      <p:sp>
        <p:nvSpPr>
          <p:cNvPr id="225284" name="Rectangle 4"/>
          <p:cNvSpPr>
            <a:spLocks noGrp="1" noChangeArrowheads="1"/>
          </p:cNvSpPr>
          <p:nvPr>
            <p:ph type="body" sz="half" idx="2"/>
          </p:nvPr>
        </p:nvSpPr>
        <p:spPr>
          <a:xfrm>
            <a:off x="5529263" y="1844675"/>
            <a:ext cx="3635375" cy="4321175"/>
          </a:xfrm>
        </p:spPr>
        <p:txBody>
          <a:bodyPr/>
          <a:lstStyle/>
          <a:p>
            <a:pPr marL="0" indent="0" algn="l">
              <a:lnSpc>
                <a:spcPct val="90000"/>
              </a:lnSpc>
            </a:pPr>
            <a:r>
              <a:rPr lang="en-GB" sz="2900" smtClean="0"/>
              <a:t>God</a:t>
            </a:r>
          </a:p>
          <a:p>
            <a:pPr marL="0" indent="0" algn="l">
              <a:lnSpc>
                <a:spcPct val="90000"/>
              </a:lnSpc>
            </a:pPr>
            <a:endParaRPr lang="en-GB" sz="2900" smtClean="0"/>
          </a:p>
          <a:p>
            <a:pPr marL="0" indent="0" algn="l">
              <a:lnSpc>
                <a:spcPct val="90000"/>
              </a:lnSpc>
            </a:pPr>
            <a:r>
              <a:rPr lang="en-GB" sz="2900" smtClean="0"/>
              <a:t>Israel</a:t>
            </a:r>
          </a:p>
          <a:p>
            <a:pPr marL="0" indent="0" algn="l">
              <a:lnSpc>
                <a:spcPct val="90000"/>
              </a:lnSpc>
            </a:pPr>
            <a:endParaRPr lang="en-GB" sz="1600" smtClean="0"/>
          </a:p>
          <a:p>
            <a:pPr marL="0" indent="0" algn="l">
              <a:lnSpc>
                <a:spcPct val="90000"/>
              </a:lnSpc>
            </a:pPr>
            <a:r>
              <a:rPr lang="en-GB" sz="2900" smtClean="0"/>
              <a:t>That the Nation may know that God exists</a:t>
            </a:r>
          </a:p>
          <a:p>
            <a:pPr marL="0" indent="0" algn="l">
              <a:lnSpc>
                <a:spcPct val="90000"/>
              </a:lnSpc>
            </a:pPr>
            <a:endParaRPr lang="en-GB" sz="800" smtClean="0"/>
          </a:p>
          <a:p>
            <a:pPr marL="0" indent="0" algn="l">
              <a:lnSpc>
                <a:spcPct val="90000"/>
              </a:lnSpc>
            </a:pPr>
            <a:r>
              <a:rPr lang="en-GB" sz="2900" smtClean="0"/>
              <a:t>The Jews would return to their land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2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28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28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28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88950" y="314325"/>
            <a:ext cx="8670925" cy="1428750"/>
          </a:xfrm>
        </p:spPr>
        <p:txBody>
          <a:bodyPr/>
          <a:lstStyle/>
          <a:p>
            <a:r>
              <a:rPr lang="en-GB" sz="4000" smtClean="0"/>
              <a:t>A Bible Student’s Observation</a:t>
            </a:r>
          </a:p>
        </p:txBody>
      </p:sp>
      <p:sp>
        <p:nvSpPr>
          <p:cNvPr id="226307" name="Rectangle 3"/>
          <p:cNvSpPr>
            <a:spLocks noGrp="1" noChangeArrowheads="1"/>
          </p:cNvSpPr>
          <p:nvPr>
            <p:ph type="body" sz="half" idx="1"/>
          </p:nvPr>
        </p:nvSpPr>
        <p:spPr>
          <a:xfrm>
            <a:off x="415925" y="1828800"/>
            <a:ext cx="4460875" cy="4552950"/>
          </a:xfrm>
        </p:spPr>
        <p:txBody>
          <a:bodyPr/>
          <a:lstStyle/>
          <a:p>
            <a:pPr marL="0" indent="0" algn="l">
              <a:lnSpc>
                <a:spcPct val="90000"/>
              </a:lnSpc>
            </a:pPr>
            <a:r>
              <a:rPr lang="en-GB" sz="2400" i="1" smtClean="0"/>
              <a:t>"There is… a... restoration of the Jews before the manifestation [i.e. return of Jesus]... The... colonization of Palestine will be on purely political principles; and the Jewish colonists will return in unbelief of the Messiahship of Jesus, and of the truth as it is in him…"</a:t>
            </a:r>
            <a:r>
              <a:rPr lang="en-GB" sz="2400" smtClean="0"/>
              <a:t> </a:t>
            </a:r>
          </a:p>
          <a:p>
            <a:pPr marL="0" indent="0">
              <a:lnSpc>
                <a:spcPct val="90000"/>
              </a:lnSpc>
            </a:pPr>
            <a:endParaRPr lang="en-GB" sz="2000" b="0" smtClean="0">
              <a:solidFill>
                <a:schemeClr val="tx1"/>
              </a:solidFill>
            </a:endParaRPr>
          </a:p>
          <a:p>
            <a:pPr marL="0" indent="0">
              <a:lnSpc>
                <a:spcPct val="90000"/>
              </a:lnSpc>
            </a:pPr>
            <a:r>
              <a:rPr lang="en-GB" sz="2000" b="0" smtClean="0">
                <a:solidFill>
                  <a:schemeClr val="tx1"/>
                </a:solidFill>
              </a:rPr>
              <a:t>(John Thomas, </a:t>
            </a:r>
            <a:r>
              <a:rPr lang="en-GB" sz="2000" b="0" i="1" smtClean="0">
                <a:solidFill>
                  <a:schemeClr val="tx1"/>
                </a:solidFill>
              </a:rPr>
              <a:t>Elpis Israel</a:t>
            </a:r>
            <a:r>
              <a:rPr lang="en-GB" sz="2000" b="0" smtClean="0">
                <a:solidFill>
                  <a:schemeClr val="tx1"/>
                </a:solidFill>
              </a:rPr>
              <a:t>, 1849).</a:t>
            </a:r>
          </a:p>
        </p:txBody>
      </p:sp>
      <p:sp>
        <p:nvSpPr>
          <p:cNvPr id="31748" name="Rectangle 4"/>
          <p:cNvSpPr>
            <a:spLocks noGrp="1" noChangeArrowheads="1"/>
          </p:cNvSpPr>
          <p:nvPr>
            <p:ph type="body" sz="half" idx="2"/>
          </p:nvPr>
        </p:nvSpPr>
        <p:spPr/>
        <p:txBody>
          <a:bodyPr/>
          <a:lstStyle/>
          <a:p>
            <a:pPr marL="0" indent="0">
              <a:lnSpc>
                <a:spcPct val="90000"/>
              </a:lnSpc>
            </a:pPr>
            <a:endParaRPr lang="en-US" sz="1800" smtClean="0"/>
          </a:p>
        </p:txBody>
      </p:sp>
      <p:pic>
        <p:nvPicPr>
          <p:cNvPr id="226309" name="Picture 5" descr="indepdec1948"/>
          <p:cNvPicPr>
            <a:picLocks noChangeAspect="1" noChangeArrowheads="1"/>
          </p:cNvPicPr>
          <p:nvPr/>
        </p:nvPicPr>
        <p:blipFill>
          <a:blip r:embed="rId3" cstate="print"/>
          <a:srcRect/>
          <a:stretch>
            <a:fillRect/>
          </a:stretch>
        </p:blipFill>
        <p:spPr bwMode="auto">
          <a:xfrm>
            <a:off x="4953793" y="2163220"/>
            <a:ext cx="4394093" cy="3426019"/>
          </a:xfrm>
          <a:prstGeom prst="rect">
            <a:avLst/>
          </a:prstGeom>
          <a:noFill/>
          <a:ln w="9525">
            <a:noFill/>
            <a:miter lim="800000"/>
            <a:headEnd/>
            <a:tailEnd/>
          </a:ln>
        </p:spPr>
      </p:pic>
      <p:sp>
        <p:nvSpPr>
          <p:cNvPr id="226310" name="Text Box 6"/>
          <p:cNvSpPr txBox="1">
            <a:spLocks noChangeArrowheads="1"/>
          </p:cNvSpPr>
          <p:nvPr/>
        </p:nvSpPr>
        <p:spPr bwMode="auto">
          <a:xfrm>
            <a:off x="5675313" y="4365625"/>
            <a:ext cx="1720850" cy="396875"/>
          </a:xfrm>
          <a:prstGeom prst="rect">
            <a:avLst/>
          </a:prstGeom>
          <a:noFill/>
          <a:ln w="12700">
            <a:noFill/>
            <a:miter lim="800000"/>
            <a:headEnd type="none" w="sm" len="sm"/>
            <a:tailEnd type="none" w="sm" len="sm"/>
          </a:ln>
        </p:spPr>
        <p:txBody>
          <a:bodyPr wrap="none">
            <a:spAutoFit/>
          </a:bodyPr>
          <a:lstStyle/>
          <a:p>
            <a:r>
              <a:rPr lang="en-GB" sz="2000">
                <a:solidFill>
                  <a:srgbClr val="FFFF00"/>
                </a:solidFill>
                <a:latin typeface="Arial" pitchFamily="34" charset="0"/>
              </a:rPr>
              <a:t>May 14, 1948</a:t>
            </a:r>
          </a:p>
        </p:txBody>
      </p:sp>
      <p:sp>
        <p:nvSpPr>
          <p:cNvPr id="226311" name="Text Box 7"/>
          <p:cNvSpPr txBox="1">
            <a:spLocks noChangeArrowheads="1"/>
          </p:cNvSpPr>
          <p:nvPr/>
        </p:nvSpPr>
        <p:spPr bwMode="auto">
          <a:xfrm>
            <a:off x="5026025" y="1844675"/>
            <a:ext cx="4181475" cy="457200"/>
          </a:xfrm>
          <a:prstGeom prst="rect">
            <a:avLst/>
          </a:prstGeom>
          <a:noFill/>
          <a:ln w="12700">
            <a:noFill/>
            <a:miter lim="800000"/>
            <a:headEnd type="none" w="sm" len="sm"/>
            <a:tailEnd type="none" w="sm" len="sm"/>
          </a:ln>
        </p:spPr>
        <p:txBody>
          <a:bodyPr wrap="none">
            <a:spAutoFit/>
          </a:bodyPr>
          <a:lstStyle/>
          <a:p>
            <a:r>
              <a:rPr lang="en-GB" b="1">
                <a:latin typeface="Arial" pitchFamily="34" charset="0"/>
              </a:rPr>
              <a:t>The State of Israel Declared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63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63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6311">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63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63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742950" y="260350"/>
            <a:ext cx="8421688" cy="792163"/>
          </a:xfrm>
        </p:spPr>
        <p:txBody>
          <a:bodyPr/>
          <a:lstStyle/>
          <a:p>
            <a:r>
              <a:rPr lang="en-GB" sz="4000" smtClean="0"/>
              <a:t>Ongoing Conflicts</a:t>
            </a:r>
          </a:p>
        </p:txBody>
      </p:sp>
      <p:sp>
        <p:nvSpPr>
          <p:cNvPr id="233475" name="Rectangle 3"/>
          <p:cNvSpPr>
            <a:spLocks noGrp="1" noChangeArrowheads="1"/>
          </p:cNvSpPr>
          <p:nvPr>
            <p:ph type="body" sz="half" idx="1"/>
          </p:nvPr>
        </p:nvSpPr>
        <p:spPr>
          <a:xfrm>
            <a:off x="849313" y="1773238"/>
            <a:ext cx="3744912" cy="4451350"/>
          </a:xfrm>
        </p:spPr>
        <p:txBody>
          <a:bodyPr/>
          <a:lstStyle/>
          <a:p>
            <a:pPr marL="0" indent="0" algn="l"/>
            <a:r>
              <a:rPr lang="en-GB" sz="2600" i="1" smtClean="0"/>
              <a:t>They have said, </a:t>
            </a:r>
          </a:p>
          <a:p>
            <a:pPr marL="0" indent="0" algn="l"/>
            <a:r>
              <a:rPr lang="en-GB" sz="2600" i="1" smtClean="0"/>
              <a:t>“Come, and let us cut them off from being a nation,</a:t>
            </a:r>
          </a:p>
          <a:p>
            <a:pPr marL="0" indent="0" algn="l"/>
            <a:r>
              <a:rPr lang="en-GB" sz="2600" i="1" smtClean="0"/>
              <a:t>That the name of Israel may be remembered no more”.</a:t>
            </a:r>
          </a:p>
          <a:p>
            <a:pPr marL="0" indent="0" algn="r"/>
            <a:r>
              <a:rPr lang="en-GB" sz="2000" b="0" i="1" smtClean="0">
                <a:solidFill>
                  <a:schemeClr val="tx1"/>
                </a:solidFill>
              </a:rPr>
              <a:t>Psalm 83:4</a:t>
            </a:r>
          </a:p>
        </p:txBody>
      </p:sp>
      <p:sp>
        <p:nvSpPr>
          <p:cNvPr id="32772" name="Rectangle 4"/>
          <p:cNvSpPr>
            <a:spLocks noGrp="1" noChangeArrowheads="1"/>
          </p:cNvSpPr>
          <p:nvPr>
            <p:ph type="body" sz="half" idx="2"/>
          </p:nvPr>
        </p:nvSpPr>
        <p:spPr/>
        <p:txBody>
          <a:bodyPr/>
          <a:lstStyle/>
          <a:p>
            <a:pPr marL="0" indent="0"/>
            <a:endParaRPr lang="en-US" sz="2200" smtClean="0"/>
          </a:p>
        </p:txBody>
      </p:sp>
      <p:pic>
        <p:nvPicPr>
          <p:cNvPr id="233481" name="Picture 9" descr="1948 War Map 3"/>
          <p:cNvPicPr>
            <a:picLocks noChangeAspect="1" noChangeArrowheads="1"/>
          </p:cNvPicPr>
          <p:nvPr/>
        </p:nvPicPr>
        <p:blipFill>
          <a:blip r:embed="rId3" cstate="print"/>
          <a:srcRect/>
          <a:stretch>
            <a:fillRect/>
          </a:stretch>
        </p:blipFill>
        <p:spPr bwMode="auto">
          <a:xfrm>
            <a:off x="5459413" y="981075"/>
            <a:ext cx="2898775" cy="5688013"/>
          </a:xfrm>
          <a:prstGeom prst="rect">
            <a:avLst/>
          </a:prstGeom>
          <a:noFill/>
          <a:ln w="9525">
            <a:noFill/>
            <a:miter lim="800000"/>
            <a:headEnd/>
            <a:tailEnd/>
          </a:ln>
        </p:spPr>
      </p:pic>
      <p:pic>
        <p:nvPicPr>
          <p:cNvPr id="233482" name="Picture 10" descr="1948 War 2"/>
          <p:cNvPicPr>
            <a:picLocks noChangeAspect="1" noChangeArrowheads="1"/>
          </p:cNvPicPr>
          <p:nvPr/>
        </p:nvPicPr>
        <p:blipFill>
          <a:blip r:embed="rId4" cstate="print"/>
          <a:srcRect/>
          <a:stretch>
            <a:fillRect/>
          </a:stretch>
        </p:blipFill>
        <p:spPr bwMode="auto">
          <a:xfrm>
            <a:off x="5241925" y="1557338"/>
            <a:ext cx="3533775" cy="4103687"/>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34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34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347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3475">
                                            <p:txEl>
                                              <p:pRg st="3" end="3"/>
                                            </p:txEl>
                                          </p:spTgt>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233481"/>
                                        </p:tgtEl>
                                        <p:attrNameLst>
                                          <p:attrName>style.visibility</p:attrName>
                                        </p:attrNameLst>
                                      </p:cBhvr>
                                      <p:to>
                                        <p:strVal val="visible"/>
                                      </p:to>
                                    </p:set>
                                    <p:animEffect transition="in" filter="fade">
                                      <p:cBhvr>
                                        <p:cTn id="19" dur="2000"/>
                                        <p:tgtEl>
                                          <p:spTgt spid="233481"/>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233482"/>
                                        </p:tgtEl>
                                        <p:attrNameLst>
                                          <p:attrName>style.visibility</p:attrName>
                                        </p:attrNameLst>
                                      </p:cBhvr>
                                      <p:to>
                                        <p:strVal val="visible"/>
                                      </p:to>
                                    </p:set>
                                    <p:animEffect transition="in" filter="dissolve">
                                      <p:cBhvr>
                                        <p:cTn id="24" dur="1000"/>
                                        <p:tgtEl>
                                          <p:spTgt spid="233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title"/>
          </p:nvPr>
        </p:nvSpPr>
        <p:spPr>
          <a:xfrm>
            <a:off x="742950" y="188913"/>
            <a:ext cx="8421688" cy="936625"/>
          </a:xfrm>
        </p:spPr>
        <p:txBody>
          <a:bodyPr/>
          <a:lstStyle/>
          <a:p>
            <a:r>
              <a:rPr lang="en-GB" sz="4000" smtClean="0"/>
              <a:t>Ongoing Conflicts</a:t>
            </a:r>
          </a:p>
        </p:txBody>
      </p:sp>
      <p:sp>
        <p:nvSpPr>
          <p:cNvPr id="219141" name="Rectangle 5"/>
          <p:cNvSpPr>
            <a:spLocks noGrp="1" noChangeArrowheads="1"/>
          </p:cNvSpPr>
          <p:nvPr>
            <p:ph type="body" sz="half" idx="1"/>
          </p:nvPr>
        </p:nvSpPr>
        <p:spPr>
          <a:xfrm>
            <a:off x="849313" y="1773238"/>
            <a:ext cx="3600450" cy="4035425"/>
          </a:xfrm>
        </p:spPr>
        <p:txBody>
          <a:bodyPr/>
          <a:lstStyle/>
          <a:p>
            <a:pPr marL="0" indent="0" algn="l"/>
            <a:r>
              <a:rPr lang="en-GB" sz="2600" i="1" smtClean="0"/>
              <a:t>They have said, </a:t>
            </a:r>
          </a:p>
          <a:p>
            <a:pPr marL="0" indent="0" algn="l"/>
            <a:r>
              <a:rPr lang="en-GB" sz="2600" i="1" smtClean="0"/>
              <a:t>“Come, and let us cut them off from being a nation, </a:t>
            </a:r>
          </a:p>
          <a:p>
            <a:pPr marL="0" indent="0" algn="l"/>
            <a:r>
              <a:rPr lang="en-GB" sz="2600" i="1" smtClean="0"/>
              <a:t>That the name of Israel may be remembered no more”.</a:t>
            </a:r>
          </a:p>
          <a:p>
            <a:pPr marL="0" indent="0" algn="r"/>
            <a:r>
              <a:rPr lang="en-GB" sz="2000" b="0" i="1" smtClean="0">
                <a:solidFill>
                  <a:schemeClr val="tx1"/>
                </a:solidFill>
              </a:rPr>
              <a:t>Psalm 83:4</a:t>
            </a:r>
          </a:p>
        </p:txBody>
      </p:sp>
      <p:sp>
        <p:nvSpPr>
          <p:cNvPr id="33796" name="Rectangle 6"/>
          <p:cNvSpPr>
            <a:spLocks noGrp="1" noChangeArrowheads="1"/>
          </p:cNvSpPr>
          <p:nvPr>
            <p:ph type="body" sz="half" idx="2"/>
          </p:nvPr>
        </p:nvSpPr>
        <p:spPr/>
        <p:txBody>
          <a:bodyPr/>
          <a:lstStyle/>
          <a:p>
            <a:pPr marL="0" indent="0"/>
            <a:endParaRPr lang="en-US" sz="2200" smtClean="0"/>
          </a:p>
        </p:txBody>
      </p:sp>
      <p:pic>
        <p:nvPicPr>
          <p:cNvPr id="219144" name="Picture 8" descr="Mahmoud Ahmadinejad of Iran"/>
          <p:cNvPicPr>
            <a:picLocks noChangeAspect="1" noChangeArrowheads="1"/>
          </p:cNvPicPr>
          <p:nvPr/>
        </p:nvPicPr>
        <p:blipFill>
          <a:blip r:embed="rId3" cstate="print"/>
          <a:srcRect/>
          <a:stretch>
            <a:fillRect/>
          </a:stretch>
        </p:blipFill>
        <p:spPr bwMode="auto">
          <a:xfrm>
            <a:off x="5099051" y="2636839"/>
            <a:ext cx="3887191" cy="3426830"/>
          </a:xfrm>
          <a:prstGeom prst="rect">
            <a:avLst/>
          </a:prstGeom>
          <a:noFill/>
          <a:ln w="9525">
            <a:noFill/>
            <a:miter lim="800000"/>
            <a:headEnd/>
            <a:tailEnd/>
          </a:ln>
        </p:spPr>
      </p:pic>
      <p:pic>
        <p:nvPicPr>
          <p:cNvPr id="219145" name="Picture 9" descr="Nuclear explosion 1"/>
          <p:cNvPicPr>
            <a:picLocks noChangeAspect="1" noChangeArrowheads="1"/>
          </p:cNvPicPr>
          <p:nvPr/>
        </p:nvPicPr>
        <p:blipFill>
          <a:blip r:embed="rId4" cstate="print"/>
          <a:srcRect/>
          <a:stretch>
            <a:fillRect/>
          </a:stretch>
        </p:blipFill>
        <p:spPr bwMode="auto">
          <a:xfrm>
            <a:off x="4449763" y="908050"/>
            <a:ext cx="3570287" cy="2503488"/>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914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914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914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9141">
                                            <p:txEl>
                                              <p:pRg st="3" end="3"/>
                                            </p:txEl>
                                          </p:spTgt>
                                        </p:tgtEl>
                                        <p:attrNameLst>
                                          <p:attrName>style.visibility</p:attrName>
                                        </p:attrNameLst>
                                      </p:cBhvr>
                                      <p:to>
                                        <p:strVal val="visible"/>
                                      </p:to>
                                    </p:set>
                                  </p:childTnLst>
                                </p:cTn>
                              </p:par>
                              <p:par>
                                <p:cTn id="13" presetID="10" presetClass="entr" presetSubtype="0" fill="hold" nodeType="withEffect">
                                  <p:stCondLst>
                                    <p:cond delay="0"/>
                                  </p:stCondLst>
                                  <p:childTnLst>
                                    <p:set>
                                      <p:cBhvr>
                                        <p:cTn id="14" dur="1" fill="hold">
                                          <p:stCondLst>
                                            <p:cond delay="0"/>
                                          </p:stCondLst>
                                        </p:cTn>
                                        <p:tgtEl>
                                          <p:spTgt spid="219144"/>
                                        </p:tgtEl>
                                        <p:attrNameLst>
                                          <p:attrName>style.visibility</p:attrName>
                                        </p:attrNameLst>
                                      </p:cBhvr>
                                      <p:to>
                                        <p:strVal val="visible"/>
                                      </p:to>
                                    </p:set>
                                    <p:animEffect transition="in" filter="fade">
                                      <p:cBhvr>
                                        <p:cTn id="15" dur="3000"/>
                                        <p:tgtEl>
                                          <p:spTgt spid="21914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19145"/>
                                        </p:tgtEl>
                                        <p:attrNameLst>
                                          <p:attrName>style.visibility</p:attrName>
                                        </p:attrNameLst>
                                      </p:cBhvr>
                                      <p:to>
                                        <p:strVal val="visible"/>
                                      </p:to>
                                    </p:set>
                                    <p:animEffect transition="in" filter="dissolve">
                                      <p:cBhvr>
                                        <p:cTn id="20" dur="1000"/>
                                        <p:tgtEl>
                                          <p:spTgt spid="219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GB" sz="4000" smtClean="0"/>
              <a:t>The Purpose of Prophecy</a:t>
            </a:r>
          </a:p>
        </p:txBody>
      </p:sp>
      <p:sp>
        <p:nvSpPr>
          <p:cNvPr id="227331" name="Rectangle 3"/>
          <p:cNvSpPr>
            <a:spLocks noGrp="1" noChangeArrowheads="1"/>
          </p:cNvSpPr>
          <p:nvPr>
            <p:ph type="body" idx="1"/>
          </p:nvPr>
        </p:nvSpPr>
        <p:spPr/>
        <p:txBody>
          <a:bodyPr/>
          <a:lstStyle/>
          <a:p>
            <a:pPr algn="l">
              <a:lnSpc>
                <a:spcPct val="120000"/>
              </a:lnSpc>
            </a:pPr>
            <a:r>
              <a:rPr lang="en-GB" sz="3200" smtClean="0"/>
              <a:t>To offer irrefutable evidence that:</a:t>
            </a:r>
          </a:p>
          <a:p>
            <a:pPr algn="l">
              <a:buFont typeface="Wingdings" pitchFamily="2" charset="2"/>
              <a:buChar char="Ø"/>
            </a:pPr>
            <a:r>
              <a:rPr lang="en-GB" sz="3200" smtClean="0"/>
              <a:t>God does exist – because such grand predictions are humanly impossible</a:t>
            </a:r>
          </a:p>
          <a:p>
            <a:pPr algn="l">
              <a:buFont typeface="Wingdings" pitchFamily="2" charset="2"/>
              <a:buChar char="Ø"/>
            </a:pPr>
            <a:r>
              <a:rPr lang="en-GB" sz="3200" smtClean="0"/>
              <a:t>God is in control of our world</a:t>
            </a:r>
          </a:p>
          <a:p>
            <a:pPr algn="l">
              <a:buFont typeface="Wingdings" pitchFamily="2" charset="2"/>
              <a:buChar char="Ø"/>
            </a:pPr>
            <a:r>
              <a:rPr lang="en-GB" sz="3200" smtClean="0"/>
              <a:t>The Bible is, therefore, the Word of God.</a:t>
            </a:r>
          </a:p>
          <a:p>
            <a:pPr algn="l">
              <a:buFont typeface="Wingdings" pitchFamily="2" charset="2"/>
              <a:buNone/>
            </a:pPr>
            <a:r>
              <a:rPr lang="en-GB" sz="3200" smtClean="0"/>
              <a:t>    It is true! You can trust it.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7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7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7331">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73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lum bright="60000"/>
          </a:blip>
          <a:srcRect/>
          <a:stretch>
            <a:fillRect/>
          </a:stretch>
        </p:blipFill>
        <p:spPr bwMode="auto">
          <a:xfrm>
            <a:off x="2793554" y="105981"/>
            <a:ext cx="4968552" cy="6624737"/>
          </a:xfrm>
          <a:prstGeom prst="rect">
            <a:avLst/>
          </a:prstGeom>
          <a:ln w="9525">
            <a:noFill/>
            <a:round/>
            <a:headEnd/>
            <a:tailEnd/>
          </a:ln>
        </p:spPr>
      </p:pic>
      <p:sp>
        <p:nvSpPr>
          <p:cNvPr id="36866" name="Rectangle 4"/>
          <p:cNvSpPr>
            <a:spLocks noGrp="1" noChangeArrowheads="1"/>
          </p:cNvSpPr>
          <p:nvPr>
            <p:ph type="ctrTitle"/>
          </p:nvPr>
        </p:nvSpPr>
        <p:spPr/>
        <p:txBody>
          <a:bodyPr/>
          <a:lstStyle/>
          <a:p>
            <a:r>
              <a:rPr lang="en-GB" dirty="0" smtClean="0"/>
              <a:t>The Kingdom of God Explained</a:t>
            </a:r>
          </a:p>
        </p:txBody>
      </p:sp>
      <p:sp>
        <p:nvSpPr>
          <p:cNvPr id="36867" name="Rectangle 5"/>
          <p:cNvSpPr>
            <a:spLocks noGrp="1" noChangeArrowheads="1"/>
          </p:cNvSpPr>
          <p:nvPr>
            <p:ph type="subTitle" idx="1"/>
          </p:nvPr>
        </p:nvSpPr>
        <p:spPr/>
        <p:txBody>
          <a:bodyPr/>
          <a:lstStyle/>
          <a:p>
            <a:endParaRPr lang="en-US" dirty="0" smtClean="0"/>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42950" y="609600"/>
            <a:ext cx="8421688" cy="990600"/>
          </a:xfrm>
        </p:spPr>
        <p:txBody>
          <a:bodyPr/>
          <a:lstStyle/>
          <a:p>
            <a:r>
              <a:rPr lang="en-GB" sz="4000" smtClean="0"/>
              <a:t>The Kingdom of God explained</a:t>
            </a:r>
          </a:p>
        </p:txBody>
      </p:sp>
      <p:sp>
        <p:nvSpPr>
          <p:cNvPr id="37891" name="Rectangle 3"/>
          <p:cNvSpPr>
            <a:spLocks noGrp="1" noChangeArrowheads="1"/>
          </p:cNvSpPr>
          <p:nvPr>
            <p:ph type="body" idx="1"/>
          </p:nvPr>
        </p:nvSpPr>
        <p:spPr>
          <a:xfrm>
            <a:off x="0" y="2276872"/>
            <a:ext cx="9907588" cy="3666728"/>
          </a:xfrm>
        </p:spPr>
        <p:txBody>
          <a:bodyPr/>
          <a:lstStyle/>
          <a:p>
            <a:r>
              <a:rPr lang="en-US" sz="2800" dirty="0" smtClean="0">
                <a:solidFill>
                  <a:schemeClr val="accent2"/>
                </a:solidFill>
                <a:cs typeface="Times New Roman" pitchFamily="18" charset="0"/>
              </a:rPr>
              <a:t>What was the main theme of Jesus’ teaching?</a:t>
            </a:r>
          </a:p>
          <a:p>
            <a:endParaRPr lang="en-GB" dirty="0" smtClean="0">
              <a:solidFill>
                <a:schemeClr val="tx1"/>
              </a:solidFill>
            </a:endParaRPr>
          </a:p>
        </p:txBody>
      </p:sp>
    </p:spTree>
    <p:custDataLst>
      <p:tags r:id="rId1"/>
    </p:custDataLst>
    <p:extLst>
      <p:ext uri="{BB962C8B-B14F-4D97-AF65-F5344CB8AC3E}">
        <p14:creationId xmlns:p14="http://schemas.microsoft.com/office/powerpoint/2010/main" val="14274842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4000" smtClean="0"/>
              <a:t>The Kingdom of God explained</a:t>
            </a:r>
            <a:endParaRPr lang="en-US" sz="4000" smtClean="0"/>
          </a:p>
        </p:txBody>
      </p:sp>
      <p:sp>
        <p:nvSpPr>
          <p:cNvPr id="38915" name="Rectangle 3"/>
          <p:cNvSpPr>
            <a:spLocks noGrp="1" noChangeArrowheads="1"/>
          </p:cNvSpPr>
          <p:nvPr>
            <p:ph type="body" idx="1"/>
          </p:nvPr>
        </p:nvSpPr>
        <p:spPr>
          <a:xfrm>
            <a:off x="561306" y="2276475"/>
            <a:ext cx="8568952" cy="3400425"/>
          </a:xfrm>
        </p:spPr>
        <p:txBody>
          <a:bodyPr/>
          <a:lstStyle/>
          <a:p>
            <a:pPr indent="0" algn="l"/>
            <a:r>
              <a:rPr lang="en-GB" i="1" dirty="0" smtClean="0"/>
              <a:t>“Now after John was put in prison, Jesus came to Galilee, preaching the gospel of the kingdom of God, and saying, ‘The time is fulfilled, and the kingdom of God is at hand. Repent and believe in the gospel.’” </a:t>
            </a:r>
          </a:p>
          <a:p>
            <a:pPr algn="r"/>
            <a:r>
              <a:rPr lang="en-GB" sz="2000" b="0" i="1" dirty="0" smtClean="0">
                <a:solidFill>
                  <a:schemeClr val="tx1"/>
                </a:solidFill>
              </a:rPr>
              <a:t>Mark 1:14-15</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8232201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4000" smtClean="0"/>
              <a:t>The Kingdom of God explained</a:t>
            </a:r>
            <a:endParaRPr lang="en-US" sz="4000" smtClean="0"/>
          </a:p>
        </p:txBody>
      </p:sp>
      <p:sp>
        <p:nvSpPr>
          <p:cNvPr id="38915" name="Rectangle 3"/>
          <p:cNvSpPr>
            <a:spLocks noGrp="1" noChangeArrowheads="1"/>
          </p:cNvSpPr>
          <p:nvPr>
            <p:ph type="body" idx="1"/>
          </p:nvPr>
        </p:nvSpPr>
        <p:spPr>
          <a:xfrm>
            <a:off x="561306" y="2276475"/>
            <a:ext cx="8568952" cy="3400425"/>
          </a:xfrm>
        </p:spPr>
        <p:txBody>
          <a:bodyPr/>
          <a:lstStyle/>
          <a:p>
            <a:pPr indent="0" algn="l"/>
            <a:r>
              <a:rPr lang="en-GB" i="1" dirty="0" smtClean="0"/>
              <a:t>“Now when it was day, he departed and went into a deserted place. And the crowd sought him and came to him, and tried to keep him from leaving them; but he said to them, ‘I must preach the kingdom of God to the other cities also, because for this purpose I have been sent.” </a:t>
            </a:r>
          </a:p>
          <a:p>
            <a:pPr algn="r"/>
            <a:r>
              <a:rPr lang="en-GB" sz="2000" b="0" i="1" dirty="0" smtClean="0">
                <a:solidFill>
                  <a:schemeClr val="tx1"/>
                </a:solidFill>
              </a:rPr>
              <a:t>Luke 4:42-43</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39977110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4000" smtClean="0"/>
              <a:t>The Kingdom of God explained</a:t>
            </a:r>
            <a:endParaRPr lang="en-US" sz="4000" smtClean="0"/>
          </a:p>
        </p:txBody>
      </p:sp>
      <p:sp>
        <p:nvSpPr>
          <p:cNvPr id="38915" name="Rectangle 3"/>
          <p:cNvSpPr>
            <a:spLocks noGrp="1" noChangeArrowheads="1"/>
          </p:cNvSpPr>
          <p:nvPr>
            <p:ph type="body" idx="1"/>
          </p:nvPr>
        </p:nvSpPr>
        <p:spPr>
          <a:xfrm>
            <a:off x="561306" y="2276475"/>
            <a:ext cx="8568952" cy="3400425"/>
          </a:xfrm>
        </p:spPr>
        <p:txBody>
          <a:bodyPr/>
          <a:lstStyle/>
          <a:p>
            <a:pPr indent="0" algn="l"/>
            <a:r>
              <a:rPr lang="en-GB" i="1" dirty="0" smtClean="0"/>
              <a:t>“He … presented himself alive after his suffering by many infallible proofs, being seen by them during forty days and speaking of the things pertaining to the kingdom of God.” </a:t>
            </a:r>
          </a:p>
          <a:p>
            <a:pPr algn="r"/>
            <a:r>
              <a:rPr lang="en-GB" sz="2000" b="0" i="1" dirty="0" smtClean="0">
                <a:solidFill>
                  <a:schemeClr val="tx1"/>
                </a:solidFill>
              </a:rPr>
              <a:t>Acts 1:3</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14607655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4000" smtClean="0"/>
              <a:t>The Kingdom of God explained</a:t>
            </a:r>
            <a:endParaRPr lang="en-US" sz="4000" smtClean="0"/>
          </a:p>
        </p:txBody>
      </p:sp>
      <p:sp>
        <p:nvSpPr>
          <p:cNvPr id="38915" name="Rectangle 3"/>
          <p:cNvSpPr>
            <a:spLocks noGrp="1" noChangeArrowheads="1"/>
          </p:cNvSpPr>
          <p:nvPr>
            <p:ph type="body" idx="1"/>
          </p:nvPr>
        </p:nvSpPr>
        <p:spPr>
          <a:xfrm>
            <a:off x="561306" y="2276475"/>
            <a:ext cx="8568952" cy="3400425"/>
          </a:xfrm>
        </p:spPr>
        <p:txBody>
          <a:bodyPr/>
          <a:lstStyle/>
          <a:p>
            <a:pPr indent="0" algn="l"/>
            <a:r>
              <a:rPr lang="en-GB" i="1" dirty="0" smtClean="0"/>
              <a:t>“But when they believed Philip as he preached the things concerning the kingdom of God and the name of the Lord Jesus Christ, both men and women were baptized.” </a:t>
            </a:r>
          </a:p>
          <a:p>
            <a:pPr algn="r"/>
            <a:r>
              <a:rPr lang="en-GB" sz="2000" b="0" i="1" dirty="0" smtClean="0">
                <a:solidFill>
                  <a:schemeClr val="tx1"/>
                </a:solidFill>
              </a:rPr>
              <a:t>Acts 8:12</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42573590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4000" smtClean="0"/>
              <a:t>The Kingdom of God explained</a:t>
            </a:r>
            <a:endParaRPr lang="en-US" sz="4000" smtClean="0"/>
          </a:p>
        </p:txBody>
      </p:sp>
      <p:sp>
        <p:nvSpPr>
          <p:cNvPr id="38915" name="Rectangle 3"/>
          <p:cNvSpPr>
            <a:spLocks noGrp="1" noChangeArrowheads="1"/>
          </p:cNvSpPr>
          <p:nvPr>
            <p:ph type="body" idx="1"/>
          </p:nvPr>
        </p:nvSpPr>
        <p:spPr>
          <a:xfrm>
            <a:off x="561306" y="2276475"/>
            <a:ext cx="8568952" cy="3400425"/>
          </a:xfrm>
        </p:spPr>
        <p:txBody>
          <a:bodyPr/>
          <a:lstStyle/>
          <a:p>
            <a:pPr indent="0" algn="l"/>
            <a:r>
              <a:rPr lang="en-GB" i="1" dirty="0" smtClean="0"/>
              <a:t>“Then Paul dwelt two whole years in his own rented house, and received all who came to him, preaching the kingdom of God and teaching the things which concern the Lord Jesus Christ with all confidence, no man forbidding him.” </a:t>
            </a:r>
          </a:p>
          <a:p>
            <a:pPr algn="r"/>
            <a:r>
              <a:rPr lang="en-GB" sz="2000" b="0" i="1" dirty="0" smtClean="0">
                <a:solidFill>
                  <a:schemeClr val="tx1"/>
                </a:solidFill>
              </a:rPr>
              <a:t>Acts 28:30-31</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7336135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42950" y="609600"/>
            <a:ext cx="8421688" cy="990600"/>
          </a:xfrm>
        </p:spPr>
        <p:txBody>
          <a:bodyPr/>
          <a:lstStyle/>
          <a:p>
            <a:r>
              <a:rPr lang="en-GB" sz="4000" smtClean="0"/>
              <a:t>The Kingdom of God explained</a:t>
            </a:r>
          </a:p>
        </p:txBody>
      </p:sp>
      <p:sp>
        <p:nvSpPr>
          <p:cNvPr id="37891" name="Rectangle 3"/>
          <p:cNvSpPr>
            <a:spLocks noGrp="1" noChangeArrowheads="1"/>
          </p:cNvSpPr>
          <p:nvPr>
            <p:ph type="body" idx="1"/>
          </p:nvPr>
        </p:nvSpPr>
        <p:spPr>
          <a:xfrm>
            <a:off x="0" y="2276872"/>
            <a:ext cx="9907588" cy="3666728"/>
          </a:xfrm>
        </p:spPr>
        <p:txBody>
          <a:bodyPr/>
          <a:lstStyle/>
          <a:p>
            <a:r>
              <a:rPr lang="en-US" sz="2800" dirty="0" smtClean="0">
                <a:solidFill>
                  <a:schemeClr val="accent2"/>
                </a:solidFill>
                <a:cs typeface="Times New Roman" pitchFamily="18" charset="0"/>
              </a:rPr>
              <a:t>Why did Jesus do miracles?</a:t>
            </a:r>
          </a:p>
          <a:p>
            <a:endParaRPr lang="en-GB" dirty="0" smtClean="0">
              <a:solidFill>
                <a:schemeClr val="tx1"/>
              </a:solidFill>
            </a:endParaRPr>
          </a:p>
        </p:txBody>
      </p:sp>
    </p:spTree>
    <p:custDataLst>
      <p:tags r:id="rId1"/>
    </p:custDataLst>
    <p:extLst>
      <p:ext uri="{BB962C8B-B14F-4D97-AF65-F5344CB8AC3E}">
        <p14:creationId xmlns:p14="http://schemas.microsoft.com/office/powerpoint/2010/main" val="18913939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742950" y="609600"/>
            <a:ext cx="8421688" cy="990600"/>
          </a:xfrm>
        </p:spPr>
        <p:txBody>
          <a:bodyPr/>
          <a:lstStyle/>
          <a:p>
            <a:r>
              <a:rPr lang="en-GB" sz="4000" smtClean="0"/>
              <a:t>The Kingdom of God explained</a:t>
            </a:r>
          </a:p>
        </p:txBody>
      </p:sp>
      <p:sp>
        <p:nvSpPr>
          <p:cNvPr id="39939" name="Rectangle 3"/>
          <p:cNvSpPr>
            <a:spLocks noGrp="1" noChangeArrowheads="1"/>
          </p:cNvSpPr>
          <p:nvPr>
            <p:ph type="body" idx="1"/>
          </p:nvPr>
        </p:nvSpPr>
        <p:spPr>
          <a:xfrm>
            <a:off x="908050" y="2420888"/>
            <a:ext cx="8091488" cy="3522712"/>
          </a:xfrm>
        </p:spPr>
        <p:txBody>
          <a:bodyPr/>
          <a:lstStyle/>
          <a:p>
            <a:pPr algn="l">
              <a:buFontTx/>
              <a:buChar char="•"/>
            </a:pPr>
            <a:r>
              <a:rPr lang="en-GB" sz="2800" dirty="0" smtClean="0">
                <a:cs typeface="Times New Roman" pitchFamily="18" charset="0"/>
              </a:rPr>
              <a:t>Because he had power to do good, so he </a:t>
            </a:r>
            <a:br>
              <a:rPr lang="en-GB" sz="2800" dirty="0" smtClean="0">
                <a:cs typeface="Times New Roman" pitchFamily="18" charset="0"/>
              </a:rPr>
            </a:br>
            <a:r>
              <a:rPr lang="en-GB" sz="2800" dirty="0" smtClean="0">
                <a:cs typeface="Times New Roman" pitchFamily="18" charset="0"/>
              </a:rPr>
              <a:t>did it</a:t>
            </a:r>
            <a:endParaRPr lang="en-GB" sz="2800" b="0" i="1" dirty="0" smtClean="0">
              <a:solidFill>
                <a:schemeClr val="tx1"/>
              </a:solidFill>
              <a:cs typeface="Times New Roman" pitchFamily="18" charset="0"/>
            </a:endParaRPr>
          </a:p>
          <a:p>
            <a:endParaRPr lang="en-GB" sz="2800" dirty="0" smtClean="0">
              <a:solidFill>
                <a:schemeClr val="tx1"/>
              </a:solidFill>
            </a:endParaRPr>
          </a:p>
        </p:txBody>
      </p:sp>
    </p:spTree>
    <p:custDataLst>
      <p:tags r:id="rId1"/>
    </p:custDataLst>
    <p:extLst>
      <p:ext uri="{BB962C8B-B14F-4D97-AF65-F5344CB8AC3E}">
        <p14:creationId xmlns:p14="http://schemas.microsoft.com/office/powerpoint/2010/main" val="3487088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742950" y="609600"/>
            <a:ext cx="8421688" cy="990600"/>
          </a:xfrm>
        </p:spPr>
        <p:txBody>
          <a:bodyPr/>
          <a:lstStyle/>
          <a:p>
            <a:r>
              <a:rPr lang="en-GB" sz="4000" smtClean="0"/>
              <a:t>The Kingdom of God explained</a:t>
            </a:r>
          </a:p>
        </p:txBody>
      </p:sp>
      <p:sp>
        <p:nvSpPr>
          <p:cNvPr id="39939" name="Rectangle 3"/>
          <p:cNvSpPr>
            <a:spLocks noGrp="1" noChangeArrowheads="1"/>
          </p:cNvSpPr>
          <p:nvPr>
            <p:ph type="body" idx="1"/>
          </p:nvPr>
        </p:nvSpPr>
        <p:spPr>
          <a:xfrm>
            <a:off x="908050" y="2420888"/>
            <a:ext cx="8091488" cy="3522712"/>
          </a:xfrm>
        </p:spPr>
        <p:txBody>
          <a:bodyPr/>
          <a:lstStyle/>
          <a:p>
            <a:pPr algn="l">
              <a:buFontTx/>
              <a:buChar char="•"/>
            </a:pPr>
            <a:r>
              <a:rPr lang="en-GB" sz="2800" dirty="0" smtClean="0">
                <a:cs typeface="Times New Roman" pitchFamily="18" charset="0"/>
              </a:rPr>
              <a:t>Because he had power to do good, so he </a:t>
            </a:r>
            <a:br>
              <a:rPr lang="en-GB" sz="2800" dirty="0" smtClean="0">
                <a:cs typeface="Times New Roman" pitchFamily="18" charset="0"/>
              </a:rPr>
            </a:br>
            <a:r>
              <a:rPr lang="en-GB" sz="2800" dirty="0" smtClean="0">
                <a:cs typeface="Times New Roman" pitchFamily="18" charset="0"/>
              </a:rPr>
              <a:t>did it</a:t>
            </a:r>
          </a:p>
          <a:p>
            <a:pPr algn="l">
              <a:buFontTx/>
              <a:buChar char="•"/>
            </a:pPr>
            <a:r>
              <a:rPr lang="en-GB" sz="2800" dirty="0" smtClean="0">
                <a:cs typeface="Times New Roman" pitchFamily="18" charset="0"/>
              </a:rPr>
              <a:t>They were proof that he was from God</a:t>
            </a:r>
            <a:endParaRPr lang="en-GB" sz="2800" dirty="0">
              <a:cs typeface="Times New Roman" pitchFamily="18" charset="0"/>
            </a:endParaRPr>
          </a:p>
          <a:p>
            <a:pPr algn="l">
              <a:buFontTx/>
              <a:buChar char="•"/>
            </a:pPr>
            <a:endParaRPr lang="en-GB" sz="2800" b="0" i="1" dirty="0" smtClean="0">
              <a:solidFill>
                <a:schemeClr val="tx1"/>
              </a:solidFill>
              <a:cs typeface="Times New Roman" pitchFamily="18" charset="0"/>
            </a:endParaRPr>
          </a:p>
          <a:p>
            <a:endParaRPr lang="en-GB" sz="2800" dirty="0" smtClean="0">
              <a:solidFill>
                <a:schemeClr val="tx1"/>
              </a:solidFill>
            </a:endParaRPr>
          </a:p>
        </p:txBody>
      </p:sp>
    </p:spTree>
    <p:custDataLst>
      <p:tags r:id="rId1"/>
    </p:custDataLst>
    <p:extLst>
      <p:ext uri="{BB962C8B-B14F-4D97-AF65-F5344CB8AC3E}">
        <p14:creationId xmlns:p14="http://schemas.microsoft.com/office/powerpoint/2010/main" val="34735503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742950" y="609600"/>
            <a:ext cx="8421688" cy="990600"/>
          </a:xfrm>
        </p:spPr>
        <p:txBody>
          <a:bodyPr/>
          <a:lstStyle/>
          <a:p>
            <a:r>
              <a:rPr lang="en-GB" sz="4000" smtClean="0"/>
              <a:t>The Kingdom of God explained</a:t>
            </a:r>
          </a:p>
        </p:txBody>
      </p:sp>
      <p:sp>
        <p:nvSpPr>
          <p:cNvPr id="39939" name="Rectangle 3"/>
          <p:cNvSpPr>
            <a:spLocks noGrp="1" noChangeArrowheads="1"/>
          </p:cNvSpPr>
          <p:nvPr>
            <p:ph type="body" idx="1"/>
          </p:nvPr>
        </p:nvSpPr>
        <p:spPr>
          <a:xfrm>
            <a:off x="908050" y="2420888"/>
            <a:ext cx="8091488" cy="3522712"/>
          </a:xfrm>
        </p:spPr>
        <p:txBody>
          <a:bodyPr/>
          <a:lstStyle/>
          <a:p>
            <a:pPr algn="l">
              <a:buFontTx/>
              <a:buChar char="•"/>
            </a:pPr>
            <a:r>
              <a:rPr lang="en-GB" sz="2800" dirty="0" smtClean="0">
                <a:cs typeface="Times New Roman" pitchFamily="18" charset="0"/>
              </a:rPr>
              <a:t>Because he had power to do good, so he </a:t>
            </a:r>
            <a:br>
              <a:rPr lang="en-GB" sz="2800" dirty="0" smtClean="0">
                <a:cs typeface="Times New Roman" pitchFamily="18" charset="0"/>
              </a:rPr>
            </a:br>
            <a:r>
              <a:rPr lang="en-GB" sz="2800" dirty="0" smtClean="0">
                <a:cs typeface="Times New Roman" pitchFamily="18" charset="0"/>
              </a:rPr>
              <a:t>did it</a:t>
            </a:r>
          </a:p>
          <a:p>
            <a:pPr algn="l">
              <a:buFontTx/>
              <a:buChar char="•"/>
            </a:pPr>
            <a:r>
              <a:rPr lang="en-GB" sz="2800" dirty="0" smtClean="0">
                <a:cs typeface="Times New Roman" pitchFamily="18" charset="0"/>
              </a:rPr>
              <a:t>They were proof that he was from God</a:t>
            </a:r>
          </a:p>
          <a:p>
            <a:pPr algn="l">
              <a:buFontTx/>
              <a:buChar char="•"/>
            </a:pPr>
            <a:r>
              <a:rPr lang="en-GB" sz="2800" dirty="0" smtClean="0">
                <a:cs typeface="Times New Roman" pitchFamily="18" charset="0"/>
              </a:rPr>
              <a:t>They were a foretaste of the kingdom of God</a:t>
            </a:r>
            <a:endParaRPr lang="en-GB" sz="2800" dirty="0">
              <a:cs typeface="Times New Roman" pitchFamily="18" charset="0"/>
            </a:endParaRPr>
          </a:p>
          <a:p>
            <a:pPr algn="l">
              <a:buFontTx/>
              <a:buChar char="•"/>
            </a:pPr>
            <a:endParaRPr lang="en-GB" sz="2800" dirty="0">
              <a:cs typeface="Times New Roman" pitchFamily="18" charset="0"/>
            </a:endParaRPr>
          </a:p>
          <a:p>
            <a:pPr algn="l">
              <a:buFontTx/>
              <a:buChar char="•"/>
            </a:pPr>
            <a:endParaRPr lang="en-GB" sz="2800" b="0" i="1" dirty="0" smtClean="0">
              <a:solidFill>
                <a:schemeClr val="tx1"/>
              </a:solidFill>
              <a:cs typeface="Times New Roman" pitchFamily="18" charset="0"/>
            </a:endParaRPr>
          </a:p>
          <a:p>
            <a:endParaRPr lang="en-GB" sz="2800" dirty="0" smtClean="0">
              <a:solidFill>
                <a:schemeClr val="tx1"/>
              </a:solidFill>
            </a:endParaRPr>
          </a:p>
        </p:txBody>
      </p:sp>
    </p:spTree>
    <p:custDataLst>
      <p:tags r:id="rId1"/>
    </p:custDataLst>
    <p:extLst>
      <p:ext uri="{BB962C8B-B14F-4D97-AF65-F5344CB8AC3E}">
        <p14:creationId xmlns:p14="http://schemas.microsoft.com/office/powerpoint/2010/main" val="13550319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4000" dirty="0" smtClean="0"/>
              <a:t>The Kingdom of God explained</a:t>
            </a:r>
            <a:endParaRPr lang="en-US" sz="4000" dirty="0" smtClean="0"/>
          </a:p>
        </p:txBody>
      </p:sp>
      <p:sp>
        <p:nvSpPr>
          <p:cNvPr id="38915" name="Rectangle 3"/>
          <p:cNvSpPr>
            <a:spLocks noGrp="1" noChangeArrowheads="1"/>
          </p:cNvSpPr>
          <p:nvPr>
            <p:ph type="body" idx="1"/>
          </p:nvPr>
        </p:nvSpPr>
        <p:spPr>
          <a:xfrm>
            <a:off x="561306" y="2276475"/>
            <a:ext cx="8568952" cy="3400425"/>
          </a:xfrm>
        </p:spPr>
        <p:txBody>
          <a:bodyPr/>
          <a:lstStyle/>
          <a:p>
            <a:pPr indent="0" algn="l"/>
            <a:r>
              <a:rPr lang="en-GB" i="1" dirty="0" smtClean="0"/>
              <a:t>“Then the eyes of the blind shall be opened, and the ears of the deaf shall be unstopped.</a:t>
            </a:r>
          </a:p>
          <a:p>
            <a:pPr indent="0" algn="l"/>
            <a:r>
              <a:rPr lang="en-GB" i="1" dirty="0" smtClean="0"/>
              <a:t>Then the lame shall leap like a deer, and the tongue of the dumb shall sing.</a:t>
            </a:r>
          </a:p>
          <a:p>
            <a:pPr indent="0" algn="l"/>
            <a:r>
              <a:rPr lang="en-GB" i="1" dirty="0" smtClean="0"/>
              <a:t>For waters shall burst forth in the wilderness, and streams in the desert.” </a:t>
            </a:r>
          </a:p>
          <a:p>
            <a:pPr algn="r"/>
            <a:r>
              <a:rPr lang="en-GB" sz="2000" b="0" i="1" dirty="0" smtClean="0">
                <a:solidFill>
                  <a:schemeClr val="tx1"/>
                </a:solidFill>
              </a:rPr>
              <a:t>Isaiah 35:5-6</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35241185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4000" dirty="0" smtClean="0"/>
              <a:t>The Kingdom of God explained</a:t>
            </a:r>
            <a:endParaRPr lang="en-US" sz="4000" dirty="0" smtClean="0"/>
          </a:p>
        </p:txBody>
      </p:sp>
      <p:sp>
        <p:nvSpPr>
          <p:cNvPr id="38915" name="Rectangle 3"/>
          <p:cNvSpPr>
            <a:spLocks noGrp="1" noChangeArrowheads="1"/>
          </p:cNvSpPr>
          <p:nvPr>
            <p:ph type="body" idx="1"/>
          </p:nvPr>
        </p:nvSpPr>
        <p:spPr>
          <a:xfrm>
            <a:off x="561306" y="2276475"/>
            <a:ext cx="8568952" cy="3400425"/>
          </a:xfrm>
        </p:spPr>
        <p:txBody>
          <a:bodyPr/>
          <a:lstStyle/>
          <a:p>
            <a:pPr indent="0" algn="l"/>
            <a:r>
              <a:rPr lang="en-GB" i="1" dirty="0" smtClean="0"/>
              <a:t>“Then Jesus went about all the cities and villages, teaching in their synagogues, preaching the gospel of the kingdom, and healing every sickness and every disease among the people.” </a:t>
            </a:r>
          </a:p>
          <a:p>
            <a:pPr algn="r"/>
            <a:r>
              <a:rPr lang="en-GB" sz="2000" b="0" i="1" dirty="0" smtClean="0">
                <a:solidFill>
                  <a:schemeClr val="tx1"/>
                </a:solidFill>
              </a:rPr>
              <a:t>Mark 9:35</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9195601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42950" y="609600"/>
            <a:ext cx="8421688" cy="990600"/>
          </a:xfrm>
        </p:spPr>
        <p:txBody>
          <a:bodyPr/>
          <a:lstStyle/>
          <a:p>
            <a:r>
              <a:rPr lang="en-GB" sz="4000" smtClean="0"/>
              <a:t>The Kingdom of God explained</a:t>
            </a:r>
          </a:p>
        </p:txBody>
      </p:sp>
      <p:sp>
        <p:nvSpPr>
          <p:cNvPr id="37891" name="Rectangle 3"/>
          <p:cNvSpPr>
            <a:spLocks noGrp="1" noChangeArrowheads="1"/>
          </p:cNvSpPr>
          <p:nvPr>
            <p:ph type="body" idx="1"/>
          </p:nvPr>
        </p:nvSpPr>
        <p:spPr>
          <a:xfrm>
            <a:off x="0" y="2276872"/>
            <a:ext cx="9907588" cy="3666728"/>
          </a:xfrm>
        </p:spPr>
        <p:txBody>
          <a:bodyPr/>
          <a:lstStyle/>
          <a:p>
            <a:r>
              <a:rPr lang="en-US" sz="2800" dirty="0" smtClean="0">
                <a:solidFill>
                  <a:schemeClr val="accent2"/>
                </a:solidFill>
                <a:cs typeface="Times New Roman" pitchFamily="18" charset="0"/>
              </a:rPr>
              <a:t>Fantastic! Let’s get ready for the kingdom!</a:t>
            </a:r>
          </a:p>
          <a:p>
            <a:endParaRPr lang="en-GB" dirty="0" smtClean="0">
              <a:solidFill>
                <a:schemeClr val="tx1"/>
              </a:solidFill>
            </a:endParaRPr>
          </a:p>
        </p:txBody>
      </p:sp>
    </p:spTree>
    <p:custDataLst>
      <p:tags r:id="rId1"/>
    </p:custDataLst>
    <p:extLst>
      <p:ext uri="{BB962C8B-B14F-4D97-AF65-F5344CB8AC3E}">
        <p14:creationId xmlns:p14="http://schemas.microsoft.com/office/powerpoint/2010/main" val="24746087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4000" dirty="0" smtClean="0"/>
              <a:t>The Kingdom of God explained</a:t>
            </a:r>
            <a:endParaRPr lang="en-US" sz="4000" dirty="0" smtClean="0"/>
          </a:p>
        </p:txBody>
      </p:sp>
      <p:sp>
        <p:nvSpPr>
          <p:cNvPr id="38915" name="Rectangle 3"/>
          <p:cNvSpPr>
            <a:spLocks noGrp="1" noChangeArrowheads="1"/>
          </p:cNvSpPr>
          <p:nvPr>
            <p:ph type="body" idx="1"/>
          </p:nvPr>
        </p:nvSpPr>
        <p:spPr>
          <a:xfrm>
            <a:off x="561306" y="2276475"/>
            <a:ext cx="8568952" cy="3400425"/>
          </a:xfrm>
        </p:spPr>
        <p:txBody>
          <a:bodyPr/>
          <a:lstStyle/>
          <a:p>
            <a:r>
              <a:rPr lang="en-GB" sz="2800" b="0" i="1" dirty="0" smtClean="0">
                <a:solidFill>
                  <a:schemeClr val="tx1"/>
                </a:solidFill>
              </a:rPr>
              <a:t>Luke 19:11-27</a:t>
            </a:r>
            <a:endParaRPr lang="en-US" sz="2800" b="0" i="1" dirty="0" smtClean="0">
              <a:solidFill>
                <a:schemeClr val="tx1"/>
              </a:solidFill>
            </a:endParaRPr>
          </a:p>
        </p:txBody>
      </p:sp>
    </p:spTree>
    <p:custDataLst>
      <p:tags r:id="rId1"/>
    </p:custDataLst>
    <p:extLst>
      <p:ext uri="{BB962C8B-B14F-4D97-AF65-F5344CB8AC3E}">
        <p14:creationId xmlns:p14="http://schemas.microsoft.com/office/powerpoint/2010/main" val="16042519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42950" y="609600"/>
            <a:ext cx="8421688" cy="990600"/>
          </a:xfrm>
        </p:spPr>
        <p:txBody>
          <a:bodyPr/>
          <a:lstStyle/>
          <a:p>
            <a:r>
              <a:rPr lang="en-GB" sz="4000" smtClean="0"/>
              <a:t>The Kingdom of God explained</a:t>
            </a:r>
          </a:p>
        </p:txBody>
      </p:sp>
      <p:sp>
        <p:nvSpPr>
          <p:cNvPr id="37891" name="Rectangle 3"/>
          <p:cNvSpPr>
            <a:spLocks noGrp="1" noChangeArrowheads="1"/>
          </p:cNvSpPr>
          <p:nvPr>
            <p:ph type="body" idx="1"/>
          </p:nvPr>
        </p:nvSpPr>
        <p:spPr>
          <a:xfrm>
            <a:off x="0" y="2276872"/>
            <a:ext cx="9907588" cy="3666728"/>
          </a:xfrm>
        </p:spPr>
        <p:txBody>
          <a:bodyPr/>
          <a:lstStyle/>
          <a:p>
            <a:r>
              <a:rPr lang="en-US" sz="2800" dirty="0" smtClean="0">
                <a:solidFill>
                  <a:schemeClr val="accent2"/>
                </a:solidFill>
                <a:cs typeface="Times New Roman" pitchFamily="18" charset="0"/>
              </a:rPr>
              <a:t>Jesus will set up the kingdom of God</a:t>
            </a:r>
          </a:p>
          <a:p>
            <a:endParaRPr lang="en-GB" dirty="0" smtClean="0">
              <a:solidFill>
                <a:schemeClr val="tx1"/>
              </a:solidFill>
            </a:endParaRPr>
          </a:p>
        </p:txBody>
      </p:sp>
    </p:spTree>
    <p:custDataLst>
      <p:tags r:id="rId1"/>
    </p:custDataLst>
    <p:extLst>
      <p:ext uri="{BB962C8B-B14F-4D97-AF65-F5344CB8AC3E}">
        <p14:creationId xmlns:p14="http://schemas.microsoft.com/office/powerpoint/2010/main" val="35330801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4000" dirty="0" smtClean="0"/>
              <a:t>The Kingdom of God explained</a:t>
            </a:r>
            <a:endParaRPr lang="en-US" sz="4000" dirty="0" smtClean="0"/>
          </a:p>
        </p:txBody>
      </p:sp>
      <p:sp>
        <p:nvSpPr>
          <p:cNvPr id="38915" name="Rectangle 3"/>
          <p:cNvSpPr>
            <a:spLocks noGrp="1" noChangeArrowheads="1"/>
          </p:cNvSpPr>
          <p:nvPr>
            <p:ph type="body" idx="1"/>
          </p:nvPr>
        </p:nvSpPr>
        <p:spPr>
          <a:xfrm>
            <a:off x="561306" y="2276475"/>
            <a:ext cx="8568952" cy="3400425"/>
          </a:xfrm>
        </p:spPr>
        <p:txBody>
          <a:bodyPr/>
          <a:lstStyle/>
          <a:p>
            <a:pPr indent="0" algn="l"/>
            <a:r>
              <a:rPr lang="en-GB" i="1" dirty="0" smtClean="0"/>
              <a:t>“‘Men of Galilee, why do you stand gazing up into heaven? This same Jesus, who was taken up from you into heaven, will so come in like manner as you saw him go into heaven.’” </a:t>
            </a:r>
          </a:p>
          <a:p>
            <a:pPr algn="r"/>
            <a:r>
              <a:rPr lang="en-GB" sz="2000" b="0" i="1" dirty="0" smtClean="0">
                <a:solidFill>
                  <a:schemeClr val="tx1"/>
                </a:solidFill>
              </a:rPr>
              <a:t>Acts 1:11</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30469890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sz="4000" dirty="0" smtClean="0"/>
              <a:t>The Kingdom of God explained</a:t>
            </a:r>
            <a:endParaRPr lang="en-US" sz="4000" dirty="0" smtClean="0"/>
          </a:p>
        </p:txBody>
      </p:sp>
      <p:sp>
        <p:nvSpPr>
          <p:cNvPr id="38915" name="Rectangle 3"/>
          <p:cNvSpPr>
            <a:spLocks noGrp="1" noChangeArrowheads="1"/>
          </p:cNvSpPr>
          <p:nvPr>
            <p:ph type="body" idx="1"/>
          </p:nvPr>
        </p:nvSpPr>
        <p:spPr>
          <a:xfrm>
            <a:off x="561306" y="2276475"/>
            <a:ext cx="8568952" cy="3400425"/>
          </a:xfrm>
        </p:spPr>
        <p:txBody>
          <a:bodyPr/>
          <a:lstStyle/>
          <a:p>
            <a:pPr indent="0" algn="l"/>
            <a:r>
              <a:rPr lang="en-GB" i="1" dirty="0" smtClean="0"/>
              <a:t>“Seek ye first the kingdom of God and his righteousness.’” </a:t>
            </a:r>
          </a:p>
          <a:p>
            <a:pPr algn="r"/>
            <a:r>
              <a:rPr lang="en-GB" sz="2000" b="0" i="1" dirty="0" smtClean="0">
                <a:solidFill>
                  <a:schemeClr val="tx1"/>
                </a:solidFill>
              </a:rPr>
              <a:t>Matthew 6:33</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15063263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lum bright="60000"/>
          </a:blip>
          <a:srcRect/>
          <a:stretch>
            <a:fillRect/>
          </a:stretch>
        </p:blipFill>
        <p:spPr bwMode="auto">
          <a:xfrm>
            <a:off x="2793554" y="105981"/>
            <a:ext cx="4968552" cy="6624737"/>
          </a:xfrm>
          <a:prstGeom prst="rect">
            <a:avLst/>
          </a:prstGeom>
          <a:ln w="9525">
            <a:noFill/>
            <a:round/>
            <a:headEnd/>
            <a:tailEnd/>
          </a:ln>
        </p:spPr>
      </p:pic>
      <p:sp>
        <p:nvSpPr>
          <p:cNvPr id="3074" name="Title 1"/>
          <p:cNvSpPr>
            <a:spLocks noGrp="1"/>
          </p:cNvSpPr>
          <p:nvPr>
            <p:ph type="ctrTitle"/>
          </p:nvPr>
        </p:nvSpPr>
        <p:spPr>
          <a:xfrm>
            <a:off x="777875" y="981075"/>
            <a:ext cx="8421688" cy="2437274"/>
          </a:xfrm>
        </p:spPr>
        <p:txBody>
          <a:bodyPr/>
          <a:lstStyle/>
          <a:p>
            <a:r>
              <a:rPr lang="en-GB" sz="7200" dirty="0" smtClean="0"/>
              <a:t>The Bible in a Nutshell</a:t>
            </a:r>
          </a:p>
        </p:txBody>
      </p:sp>
      <p:sp>
        <p:nvSpPr>
          <p:cNvPr id="3075" name="Subtitle 2"/>
          <p:cNvSpPr>
            <a:spLocks noGrp="1"/>
          </p:cNvSpPr>
          <p:nvPr>
            <p:ph type="subTitle" idx="1"/>
          </p:nvPr>
        </p:nvSpPr>
        <p:spPr>
          <a:xfrm>
            <a:off x="1570038" y="3573017"/>
            <a:ext cx="6935787" cy="2592834"/>
          </a:xfrm>
        </p:spPr>
        <p:txBody>
          <a:bodyPr/>
          <a:lstStyle/>
          <a:p>
            <a:r>
              <a:rPr lang="en-GB" dirty="0" smtClean="0"/>
              <a:t>Burton </a:t>
            </a:r>
            <a:r>
              <a:rPr lang="en-GB" dirty="0" err="1" smtClean="0"/>
              <a:t>Christadelphians</a:t>
            </a:r>
            <a:endParaRPr lang="en-GB" dirty="0" smtClean="0"/>
          </a:p>
          <a:p>
            <a:endParaRPr lang="en-GB" dirty="0" smtClean="0"/>
          </a:p>
          <a:p>
            <a:endParaRPr lang="en-GB" dirty="0"/>
          </a:p>
          <a:p>
            <a:endParaRPr lang="en-GB" dirty="0"/>
          </a:p>
          <a:p>
            <a:r>
              <a:rPr lang="en-GB" sz="1600" dirty="0" smtClean="0"/>
              <a:t>All images and text apart from Scripture quotations </a:t>
            </a:r>
            <a:br>
              <a:rPr lang="en-GB" sz="1600" dirty="0" smtClean="0"/>
            </a:br>
            <a:r>
              <a:rPr lang="en-GB" sz="1600" dirty="0" smtClean="0"/>
              <a:t>are copyright The </a:t>
            </a:r>
            <a:r>
              <a:rPr lang="en-GB" sz="1600" dirty="0" err="1" smtClean="0"/>
              <a:t>Christadelphians</a:t>
            </a:r>
            <a:endParaRPr lang="en-GB" sz="1600" dirty="0" smtClean="0"/>
          </a:p>
          <a:p>
            <a:endParaRPr lang="en-GB" dirty="0" smtClean="0"/>
          </a:p>
          <a:p>
            <a:endParaRPr lang="en-GB" dirty="0" smtClean="0"/>
          </a:p>
        </p:txBody>
      </p:sp>
      <p:sp>
        <p:nvSpPr>
          <p:cNvPr id="5" name="Subtitle 2"/>
          <p:cNvSpPr txBox="1">
            <a:spLocks/>
          </p:cNvSpPr>
          <p:nvPr/>
        </p:nvSpPr>
        <p:spPr bwMode="auto">
          <a:xfrm>
            <a:off x="1485900" y="4437063"/>
            <a:ext cx="6935788" cy="1201737"/>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0" indent="0" algn="ctr" defTabSz="449263" rtl="0" eaLnBrk="0" fontAlgn="base" hangingPunct="0">
              <a:spcBef>
                <a:spcPts val="650"/>
              </a:spcBef>
              <a:spcAft>
                <a:spcPct val="0"/>
              </a:spcAft>
              <a:buClr>
                <a:srgbClr val="000000"/>
              </a:buClr>
              <a:buSzPct val="100000"/>
              <a:buFont typeface="Times New Roman" pitchFamily="18" charset="0"/>
              <a:buNone/>
              <a:defRPr sz="2600" b="1">
                <a:solidFill>
                  <a:srgbClr val="972101"/>
                </a:solidFill>
                <a:latin typeface="+mn-lt"/>
                <a:ea typeface="Lucida Sans Unicode" charset="0"/>
                <a:cs typeface="+mn-cs"/>
              </a:defRPr>
            </a:lvl1pPr>
            <a:lvl2pPr marL="457200" indent="0" algn="ctr" defTabSz="449263" rtl="0" eaLnBrk="0" fontAlgn="base" hangingPunct="0">
              <a:spcBef>
                <a:spcPts val="600"/>
              </a:spcBef>
              <a:spcAft>
                <a:spcPct val="0"/>
              </a:spcAft>
              <a:buClr>
                <a:srgbClr val="000000"/>
              </a:buClr>
              <a:buSzPct val="100000"/>
              <a:buFont typeface="Times New Roman" pitchFamily="18" charset="0"/>
              <a:buNone/>
              <a:defRPr sz="2400" b="1">
                <a:solidFill>
                  <a:srgbClr val="972101"/>
                </a:solidFill>
                <a:latin typeface="+mn-lt"/>
                <a:ea typeface="Lucida Sans Unicode" charset="0"/>
                <a:cs typeface="+mn-cs"/>
              </a:defRPr>
            </a:lvl2pPr>
            <a:lvl3pPr marL="914400" indent="0" algn="ctr" defTabSz="449263" rtl="0" eaLnBrk="0" fontAlgn="base" hangingPunct="0">
              <a:spcBef>
                <a:spcPts val="600"/>
              </a:spcBef>
              <a:spcAft>
                <a:spcPct val="0"/>
              </a:spcAft>
              <a:buClr>
                <a:srgbClr val="000000"/>
              </a:buClr>
              <a:buSzPct val="100000"/>
              <a:buFont typeface="Times New Roman" pitchFamily="18" charset="0"/>
              <a:buNone/>
              <a:defRPr sz="2400" b="1">
                <a:solidFill>
                  <a:srgbClr val="972101"/>
                </a:solidFill>
                <a:latin typeface="+mn-lt"/>
                <a:ea typeface="Lucida Sans Unicode" charset="0"/>
                <a:cs typeface="+mn-cs"/>
              </a:defRPr>
            </a:lvl3pPr>
            <a:lvl4pPr marL="1371600" indent="0" algn="ctr" defTabSz="449263" rtl="0" eaLnBrk="0" fontAlgn="base" hangingPunct="0">
              <a:spcBef>
                <a:spcPts val="500"/>
              </a:spcBef>
              <a:spcAft>
                <a:spcPct val="0"/>
              </a:spcAft>
              <a:buClr>
                <a:srgbClr val="000000"/>
              </a:buClr>
              <a:buSzPct val="100000"/>
              <a:buFont typeface="Times New Roman" pitchFamily="18" charset="0"/>
              <a:buNone/>
              <a:defRPr sz="2000">
                <a:solidFill>
                  <a:srgbClr val="000000"/>
                </a:solidFill>
                <a:latin typeface="Times New Roman" pitchFamily="16" charset="0"/>
                <a:ea typeface="Lucida Sans Unicode" charset="0"/>
                <a:cs typeface="+mn-cs"/>
              </a:defRPr>
            </a:lvl4pPr>
            <a:lvl5pPr marL="1828800" indent="0" algn="ctr" defTabSz="449263" rtl="0" eaLnBrk="0" fontAlgn="base" hangingPunct="0">
              <a:spcBef>
                <a:spcPts val="500"/>
              </a:spcBef>
              <a:spcAft>
                <a:spcPct val="0"/>
              </a:spcAft>
              <a:buClr>
                <a:srgbClr val="000000"/>
              </a:buClr>
              <a:buSzPct val="100000"/>
              <a:buFont typeface="Times New Roman" pitchFamily="18" charset="0"/>
              <a:buNone/>
              <a:defRPr sz="2000">
                <a:solidFill>
                  <a:srgbClr val="000000"/>
                </a:solidFill>
                <a:latin typeface="Times New Roman" pitchFamily="16" charset="0"/>
                <a:ea typeface="Lucida Sans Unicode" charset="0"/>
                <a:cs typeface="+mn-cs"/>
              </a:defRPr>
            </a:lvl5pPr>
            <a:lvl6pPr marL="22860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6pPr>
            <a:lvl7pPr marL="27432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7pPr>
            <a:lvl8pPr marL="32004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8pPr>
            <a:lvl9pPr marL="36576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9pPr>
          </a:lstStyle>
          <a:p>
            <a:r>
              <a:rPr lang="en-GB" sz="4400" dirty="0" smtClean="0"/>
              <a:t>End of Part 1</a:t>
            </a:r>
            <a:endParaRPr lang="en-GB" sz="4400" dirty="0" smtClean="0"/>
          </a:p>
        </p:txBody>
      </p:sp>
    </p:spTree>
    <p:extLst>
      <p:ext uri="{BB962C8B-B14F-4D97-AF65-F5344CB8AC3E}">
        <p14:creationId xmlns:p14="http://schemas.microsoft.com/office/powerpoint/2010/main" val="243101184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Black"/>
        <a:ea typeface=""/>
        <a:cs typeface="Lucida Sans Unicode"/>
      </a:majorFont>
      <a:minorFont>
        <a:latin typeface="Arial"/>
        <a:ea typefac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39012</TotalTime>
  <Words>1529</Words>
  <Application>Microsoft Office PowerPoint</Application>
  <PresentationFormat>Custom</PresentationFormat>
  <Paragraphs>203</Paragraphs>
  <Slides>49</Slides>
  <Notes>15</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The Bible in a Nutshell</vt:lpstr>
      <vt:lpstr>Jesus and the Old Testament</vt:lpstr>
      <vt:lpstr>Do we need the Old Testament?</vt:lpstr>
      <vt:lpstr>From Genesis</vt:lpstr>
      <vt:lpstr>From Exodus</vt:lpstr>
      <vt:lpstr>From Leviticus</vt:lpstr>
      <vt:lpstr>From Numbers</vt:lpstr>
      <vt:lpstr>From Deuteronomy</vt:lpstr>
      <vt:lpstr>So Jesus endorsed all  5 books of “the Law”.</vt:lpstr>
      <vt:lpstr>Now let's look at some of  “the history”.</vt:lpstr>
      <vt:lpstr> Jesus talked about: </vt:lpstr>
      <vt:lpstr>These people appear in:</vt:lpstr>
      <vt:lpstr>So Jesus endorsed these 6 books of “history”.</vt:lpstr>
      <vt:lpstr>The Prophets</vt:lpstr>
      <vt:lpstr>So:</vt:lpstr>
      <vt:lpstr>If Jesus trusted the Old Testament, so should we!</vt:lpstr>
      <vt:lpstr>Reasons to Believe the Bible</vt:lpstr>
      <vt:lpstr>The Evidence – You Decide</vt:lpstr>
      <vt:lpstr>God’s Challenge</vt:lpstr>
      <vt:lpstr>Is the Bible Reliable?</vt:lpstr>
      <vt:lpstr>Israel Scattered</vt:lpstr>
      <vt:lpstr>Israel Persecuted</vt:lpstr>
      <vt:lpstr>Israel Regathered</vt:lpstr>
      <vt:lpstr>A Miracle of Survival!</vt:lpstr>
      <vt:lpstr>Prophecy of Regathering</vt:lpstr>
      <vt:lpstr>Prophecy of Regathering</vt:lpstr>
      <vt:lpstr>A Bible Student’s Observation</vt:lpstr>
      <vt:lpstr>Ongoing Conflicts</vt:lpstr>
      <vt:lpstr>Ongoing Conflicts</vt:lpstr>
      <vt:lpstr>The Purpose of Prophecy</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Kingdom of God explained</vt:lpstr>
      <vt:lpstr>The Bible in a Nutshell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Day Bible Seminar</dc:title>
  <dc:subject>Tomorrow's World - The Solution</dc:subject>
  <dc:creator>Stevenage Christadelphians</dc:creator>
  <cp:lastModifiedBy>Paul</cp:lastModifiedBy>
  <cp:revision>231</cp:revision>
  <cp:lastPrinted>1999-03-14T12:30:12Z</cp:lastPrinted>
  <dcterms:created xsi:type="dcterms:W3CDTF">1997-05-14T22:29:52Z</dcterms:created>
  <dcterms:modified xsi:type="dcterms:W3CDTF">2012-10-19T21:06:23Z</dcterms:modified>
</cp:coreProperties>
</file>