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ppt/tags/tag9.xml" ContentType="application/vnd.openxmlformats-officedocument.presentationml.tags+xml"/>
  <Override PartName="/ppt/notesSlides/notesSlide22.xml" ContentType="application/vnd.openxmlformats-officedocument.presentationml.notesSlide+xml"/>
  <Override PartName="/ppt/tags/tag10.xml" ContentType="application/vnd.openxmlformats-officedocument.presentationml.tags+xml"/>
  <Override PartName="/ppt/notesSlides/notesSlide23.xml" ContentType="application/vnd.openxmlformats-officedocument.presentationml.notesSlide+xml"/>
  <Override PartName="/ppt/tags/tag11.xml" ContentType="application/vnd.openxmlformats-officedocument.presentationml.tags+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tags/tag14.xml" ContentType="application/vnd.openxmlformats-officedocument.presentationml.tags+xml"/>
  <Override PartName="/ppt/notesSlides/notesSlide27.xml" ContentType="application/vnd.openxmlformats-officedocument.presentationml.notesSlide+xml"/>
  <Override PartName="/ppt/tags/tag15.xml" ContentType="application/vnd.openxmlformats-officedocument.presentationml.tags+xml"/>
  <Override PartName="/ppt/notesSlides/notesSlide2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70"/>
  </p:notesMasterIdLst>
  <p:handoutMasterIdLst>
    <p:handoutMasterId r:id="rId71"/>
  </p:handoutMasterIdLst>
  <p:sldIdLst>
    <p:sldId id="467" r:id="rId2"/>
    <p:sldId id="304" r:id="rId3"/>
    <p:sldId id="305" r:id="rId4"/>
    <p:sldId id="306" r:id="rId5"/>
    <p:sldId id="307" r:id="rId6"/>
    <p:sldId id="308" r:id="rId7"/>
    <p:sldId id="309" r:id="rId8"/>
    <p:sldId id="409" r:id="rId9"/>
    <p:sldId id="407" r:id="rId10"/>
    <p:sldId id="408" r:id="rId11"/>
    <p:sldId id="310" r:id="rId12"/>
    <p:sldId id="311" r:id="rId13"/>
    <p:sldId id="313" r:id="rId14"/>
    <p:sldId id="312" r:id="rId15"/>
    <p:sldId id="314" r:id="rId16"/>
    <p:sldId id="315" r:id="rId17"/>
    <p:sldId id="316" r:id="rId18"/>
    <p:sldId id="318" r:id="rId19"/>
    <p:sldId id="433" r:id="rId20"/>
    <p:sldId id="434" r:id="rId21"/>
    <p:sldId id="435" r:id="rId22"/>
    <p:sldId id="436" r:id="rId23"/>
    <p:sldId id="437" r:id="rId24"/>
    <p:sldId id="438" r:id="rId25"/>
    <p:sldId id="439" r:id="rId26"/>
    <p:sldId id="440" r:id="rId27"/>
    <p:sldId id="441" r:id="rId28"/>
    <p:sldId id="442" r:id="rId29"/>
    <p:sldId id="443" r:id="rId30"/>
    <p:sldId id="444" r:id="rId31"/>
    <p:sldId id="445" r:id="rId32"/>
    <p:sldId id="446" r:id="rId33"/>
    <p:sldId id="334" r:id="rId34"/>
    <p:sldId id="335" r:id="rId35"/>
    <p:sldId id="336" r:id="rId36"/>
    <p:sldId id="337" r:id="rId37"/>
    <p:sldId id="338" r:id="rId38"/>
    <p:sldId id="339" r:id="rId39"/>
    <p:sldId id="340" r:id="rId40"/>
    <p:sldId id="350" r:id="rId41"/>
    <p:sldId id="448" r:id="rId42"/>
    <p:sldId id="449" r:id="rId43"/>
    <p:sldId id="450" r:id="rId44"/>
    <p:sldId id="451" r:id="rId45"/>
    <p:sldId id="452" r:id="rId46"/>
    <p:sldId id="453" r:id="rId47"/>
    <p:sldId id="454" r:id="rId48"/>
    <p:sldId id="455" r:id="rId49"/>
    <p:sldId id="456" r:id="rId50"/>
    <p:sldId id="457" r:id="rId51"/>
    <p:sldId id="458" r:id="rId52"/>
    <p:sldId id="459" r:id="rId53"/>
    <p:sldId id="460" r:id="rId54"/>
    <p:sldId id="461" r:id="rId55"/>
    <p:sldId id="462" r:id="rId56"/>
    <p:sldId id="463" r:id="rId57"/>
    <p:sldId id="464" r:id="rId58"/>
    <p:sldId id="465" r:id="rId59"/>
    <p:sldId id="341" r:id="rId60"/>
    <p:sldId id="342" r:id="rId61"/>
    <p:sldId id="343" r:id="rId62"/>
    <p:sldId id="344" r:id="rId63"/>
    <p:sldId id="345" r:id="rId64"/>
    <p:sldId id="356" r:id="rId65"/>
    <p:sldId id="346" r:id="rId66"/>
    <p:sldId id="401" r:id="rId67"/>
    <p:sldId id="358" r:id="rId68"/>
    <p:sldId id="466" r:id="rId69"/>
  </p:sldIdLst>
  <p:sldSz cx="9907588" cy="6858000"/>
  <p:notesSz cx="6888163" cy="10020300"/>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1pPr>
    <a:lvl2pPr marL="742950" indent="-28575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2pPr>
    <a:lvl3pPr marL="11430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3pPr>
    <a:lvl4pPr marL="16002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4pPr>
    <a:lvl5pPr marL="20574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5pPr>
    <a:lvl6pPr marL="2286000" algn="l" defTabSz="914400" rtl="0" eaLnBrk="1" latinLnBrk="0" hangingPunct="1">
      <a:defRPr sz="2400" kern="1200">
        <a:solidFill>
          <a:schemeClr val="bg1"/>
        </a:solidFill>
        <a:latin typeface="Times New Roman" pitchFamily="18" charset="0"/>
        <a:ea typeface="+mn-ea"/>
        <a:cs typeface="Lucida Sans Unicode" pitchFamily="34" charset="0"/>
      </a:defRPr>
    </a:lvl6pPr>
    <a:lvl7pPr marL="2743200" algn="l" defTabSz="914400" rtl="0" eaLnBrk="1" latinLnBrk="0" hangingPunct="1">
      <a:defRPr sz="2400" kern="1200">
        <a:solidFill>
          <a:schemeClr val="bg1"/>
        </a:solidFill>
        <a:latin typeface="Times New Roman" pitchFamily="18" charset="0"/>
        <a:ea typeface="+mn-ea"/>
        <a:cs typeface="Lucida Sans Unicode" pitchFamily="34" charset="0"/>
      </a:defRPr>
    </a:lvl7pPr>
    <a:lvl8pPr marL="3200400" algn="l" defTabSz="914400" rtl="0" eaLnBrk="1" latinLnBrk="0" hangingPunct="1">
      <a:defRPr sz="2400" kern="1200">
        <a:solidFill>
          <a:schemeClr val="bg1"/>
        </a:solidFill>
        <a:latin typeface="Times New Roman" pitchFamily="18" charset="0"/>
        <a:ea typeface="+mn-ea"/>
        <a:cs typeface="Lucida Sans Unicode" pitchFamily="34" charset="0"/>
      </a:defRPr>
    </a:lvl8pPr>
    <a:lvl9pPr marL="3657600" algn="l" defTabSz="914400" rtl="0" eaLnBrk="1" latinLnBrk="0" hangingPunct="1">
      <a:defRPr sz="2400" kern="1200">
        <a:solidFill>
          <a:schemeClr val="bg1"/>
        </a:solidFill>
        <a:latin typeface="Times New Roman" pitchFamily="18" charset="0"/>
        <a:ea typeface="+mn-ea"/>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2101"/>
    <a:srgbClr val="B7B7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44" autoAdjust="0"/>
    <p:restoredTop sz="92561" autoAdjust="0"/>
  </p:normalViewPr>
  <p:slideViewPr>
    <p:cSldViewPr>
      <p:cViewPr varScale="1">
        <p:scale>
          <a:sx n="46" d="100"/>
          <a:sy n="46" d="100"/>
        </p:scale>
        <p:origin x="-804" y="-108"/>
      </p:cViewPr>
      <p:guideLst>
        <p:guide orient="horz" pos="2160"/>
        <p:guide pos="2880"/>
      </p:guideLst>
    </p:cSldViewPr>
  </p:slideViewPr>
  <p:outlineViewPr>
    <p:cViewPr varScale="1">
      <p:scale>
        <a:sx n="170" d="200"/>
        <a:sy n="170" d="200"/>
      </p:scale>
      <p:origin x="-780" y="-8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10740"/>
    </p:cViewPr>
  </p:sorterViewPr>
  <p:notesViewPr>
    <p:cSldViewPr>
      <p:cViewPr varScale="1">
        <p:scale>
          <a:sx n="59" d="100"/>
          <a:sy n="59" d="100"/>
        </p:scale>
        <p:origin x="-1752" y="-72"/>
      </p:cViewPr>
      <p:guideLst>
        <p:guide orient="horz" pos="2964"/>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8" Type="http://schemas.openxmlformats.org/officeDocument/2006/relationships/slide" Target="slides/slide28.xml"/><Relationship Id="rId3" Type="http://schemas.openxmlformats.org/officeDocument/2006/relationships/slide" Target="slides/slide20.xml"/><Relationship Id="rId7" Type="http://schemas.openxmlformats.org/officeDocument/2006/relationships/slide" Target="slides/slide26.xml"/><Relationship Id="rId12" Type="http://schemas.openxmlformats.org/officeDocument/2006/relationships/slide" Target="slides/slide65.xml"/><Relationship Id="rId2" Type="http://schemas.openxmlformats.org/officeDocument/2006/relationships/slide" Target="slides/slide19.xml"/><Relationship Id="rId1" Type="http://schemas.openxmlformats.org/officeDocument/2006/relationships/slide" Target="slides/slide18.xml"/><Relationship Id="rId6" Type="http://schemas.openxmlformats.org/officeDocument/2006/relationships/slide" Target="slides/slide25.xml"/><Relationship Id="rId11" Type="http://schemas.openxmlformats.org/officeDocument/2006/relationships/slide" Target="slides/slide61.xml"/><Relationship Id="rId5" Type="http://schemas.openxmlformats.org/officeDocument/2006/relationships/slide" Target="slides/slide23.xml"/><Relationship Id="rId10" Type="http://schemas.openxmlformats.org/officeDocument/2006/relationships/slide" Target="slides/slide31.xml"/><Relationship Id="rId4" Type="http://schemas.openxmlformats.org/officeDocument/2006/relationships/slide" Target="slides/slide21.xml"/><Relationship Id="rId9" Type="http://schemas.openxmlformats.org/officeDocument/2006/relationships/slide" Target="slides/slide3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3159" tIns="46580" rIns="93159" bIns="46580" rtlCol="0"/>
          <a:lstStyle>
            <a:lvl1pPr algn="l">
              <a:defRPr sz="1200"/>
            </a:lvl1pPr>
          </a:lstStyle>
          <a:p>
            <a:pPr>
              <a:defRPr/>
            </a:pPr>
            <a:endParaRPr lang="en-US"/>
          </a:p>
        </p:txBody>
      </p:sp>
      <p:sp>
        <p:nvSpPr>
          <p:cNvPr id="3" name="Date Placeholder 2"/>
          <p:cNvSpPr>
            <a:spLocks noGrp="1"/>
          </p:cNvSpPr>
          <p:nvPr>
            <p:ph type="dt" sz="quarter" idx="1"/>
          </p:nvPr>
        </p:nvSpPr>
        <p:spPr>
          <a:xfrm>
            <a:off x="3902075" y="0"/>
            <a:ext cx="2984500" cy="501650"/>
          </a:xfrm>
          <a:prstGeom prst="rect">
            <a:avLst/>
          </a:prstGeom>
        </p:spPr>
        <p:txBody>
          <a:bodyPr vert="horz" lIns="93159" tIns="46580" rIns="93159" bIns="46580" rtlCol="0"/>
          <a:lstStyle>
            <a:lvl1pPr algn="r">
              <a:defRPr sz="1200"/>
            </a:lvl1pPr>
          </a:lstStyle>
          <a:p>
            <a:pPr>
              <a:defRPr/>
            </a:pPr>
            <a:fld id="{8E3D8649-CACE-4B8D-8380-A80DC0C5916F}" type="datetimeFigureOut">
              <a:rPr lang="en-US"/>
              <a:pPr>
                <a:defRPr/>
              </a:pPr>
              <a:t>10/19/2012</a:t>
            </a:fld>
            <a:endParaRPr lang="en-US"/>
          </a:p>
        </p:txBody>
      </p:sp>
      <p:sp>
        <p:nvSpPr>
          <p:cNvPr id="4" name="Footer Placeholder 3"/>
          <p:cNvSpPr>
            <a:spLocks noGrp="1"/>
          </p:cNvSpPr>
          <p:nvPr>
            <p:ph type="ftr" sz="quarter" idx="2"/>
          </p:nvPr>
        </p:nvSpPr>
        <p:spPr>
          <a:xfrm>
            <a:off x="0" y="9517063"/>
            <a:ext cx="2984500" cy="501650"/>
          </a:xfrm>
          <a:prstGeom prst="rect">
            <a:avLst/>
          </a:prstGeom>
        </p:spPr>
        <p:txBody>
          <a:bodyPr vert="horz" lIns="93159" tIns="46580" rIns="93159" bIns="4658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3159" tIns="46580" rIns="93159" bIns="46580" rtlCol="0" anchor="b"/>
          <a:lstStyle>
            <a:lvl1pPr algn="r">
              <a:defRPr sz="1200"/>
            </a:lvl1pPr>
          </a:lstStyle>
          <a:p>
            <a:pPr>
              <a:defRPr/>
            </a:pPr>
            <a:fld id="{F8B29573-1AE5-4E4B-AAB7-BA270AD67D65}" type="slidenum">
              <a:rPr lang="en-US"/>
              <a:pPr>
                <a:defRPr/>
              </a:pPr>
              <a:t>‹#›</a:t>
            </a:fld>
            <a:endParaRPr lang="en-US"/>
          </a:p>
        </p:txBody>
      </p:sp>
    </p:spTree>
    <p:extLst>
      <p:ext uri="{BB962C8B-B14F-4D97-AF65-F5344CB8AC3E}">
        <p14:creationId xmlns:p14="http://schemas.microsoft.com/office/powerpoint/2010/main" val="705636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88163" cy="10020300"/>
          </a:xfrm>
          <a:prstGeom prst="roundRect">
            <a:avLst>
              <a:gd name="adj" fmla="val 23"/>
            </a:avLst>
          </a:prstGeom>
          <a:solidFill>
            <a:srgbClr val="FFFFFF"/>
          </a:solidFill>
          <a:ln w="9360">
            <a:noFill/>
            <a:miter lim="800000"/>
            <a:headEnd/>
            <a:tailEnd/>
          </a:ln>
          <a:effectLst/>
        </p:spPr>
        <p:txBody>
          <a:bodyPr wrap="none" lIns="93159" tIns="46580" rIns="93159" bIns="46580" anchor="ctr"/>
          <a:lstStyle/>
          <a:p>
            <a:pPr>
              <a:buFont typeface="Times New Roman" pitchFamily="16" charset="0"/>
              <a:buNone/>
              <a:defRPr/>
            </a:pPr>
            <a:endParaRPr lang="en-US" dirty="0">
              <a:latin typeface="Times New Roman" pitchFamily="16" charset="0"/>
              <a:cs typeface="Lucida Sans Unicode" charset="0"/>
            </a:endParaRPr>
          </a:p>
        </p:txBody>
      </p:sp>
      <p:sp>
        <p:nvSpPr>
          <p:cNvPr id="2050" name="AutoShape 2"/>
          <p:cNvSpPr>
            <a:spLocks noChangeArrowheads="1"/>
          </p:cNvSpPr>
          <p:nvPr/>
        </p:nvSpPr>
        <p:spPr bwMode="auto">
          <a:xfrm>
            <a:off x="0" y="0"/>
            <a:ext cx="6888163" cy="10020300"/>
          </a:xfrm>
          <a:prstGeom prst="roundRect">
            <a:avLst>
              <a:gd name="adj" fmla="val 23"/>
            </a:avLst>
          </a:prstGeom>
          <a:solidFill>
            <a:srgbClr val="FFFFFF"/>
          </a:solidFill>
          <a:ln w="9525">
            <a:noFill/>
            <a:round/>
            <a:headEnd/>
            <a:tailEnd/>
          </a:ln>
          <a:effectLst/>
        </p:spPr>
        <p:txBody>
          <a:bodyPr wrap="none" lIns="93159" tIns="46580" rIns="93159" bIns="46580" anchor="ctr"/>
          <a:lstStyle/>
          <a:p>
            <a:pPr>
              <a:buFont typeface="Times New Roman" pitchFamily="16" charset="0"/>
              <a:buNone/>
              <a:defRPr/>
            </a:pPr>
            <a:endParaRPr lang="en-US" dirty="0">
              <a:latin typeface="Times New Roman" pitchFamily="16" charset="0"/>
              <a:cs typeface="Lucida Sans Unicode" charset="0"/>
            </a:endParaRPr>
          </a:p>
        </p:txBody>
      </p:sp>
      <p:sp>
        <p:nvSpPr>
          <p:cNvPr id="2051" name="Rectangle 3"/>
          <p:cNvSpPr>
            <a:spLocks noGrp="1" noChangeArrowheads="1"/>
          </p:cNvSpPr>
          <p:nvPr>
            <p:ph type="body"/>
          </p:nvPr>
        </p:nvSpPr>
        <p:spPr bwMode="auto">
          <a:xfrm>
            <a:off x="919163" y="4773613"/>
            <a:ext cx="5046662" cy="4237037"/>
          </a:xfrm>
          <a:prstGeom prst="rect">
            <a:avLst/>
          </a:prstGeom>
          <a:noFill/>
          <a:ln w="9525">
            <a:noFill/>
            <a:round/>
            <a:headEnd/>
            <a:tailEnd/>
          </a:ln>
          <a:effectLst/>
        </p:spPr>
        <p:txBody>
          <a:bodyPr vert="horz" wrap="square" lIns="92059" tIns="45112" rIns="92059" bIns="45112" numCol="1" anchor="t" anchorCtr="0" compatLnSpc="1">
            <a:prstTxWarp prst="textNoShape">
              <a:avLst/>
            </a:prstTxWarp>
          </a:bodyPr>
          <a:lstStyle/>
          <a:p>
            <a:pPr lvl="0"/>
            <a:endParaRPr lang="en-US" noProof="0" smtClean="0"/>
          </a:p>
        </p:txBody>
      </p:sp>
      <p:sp>
        <p:nvSpPr>
          <p:cNvPr id="151557" name="Rectangle 4"/>
          <p:cNvSpPr>
            <a:spLocks noGrp="1" noRot="1" noChangeAspect="1" noChangeArrowheads="1"/>
          </p:cNvSpPr>
          <p:nvPr>
            <p:ph type="sldImg"/>
          </p:nvPr>
        </p:nvSpPr>
        <p:spPr bwMode="auto">
          <a:xfrm>
            <a:off x="741363" y="757238"/>
            <a:ext cx="5400675" cy="3740150"/>
          </a:xfrm>
          <a:prstGeom prst="rect">
            <a:avLst/>
          </a:prstGeom>
          <a:noFill/>
          <a:ln w="12600">
            <a:solidFill>
              <a:srgbClr val="000000"/>
            </a:solidFill>
            <a:miter lim="800000"/>
            <a:headEnd/>
            <a:tailEnd/>
          </a:ln>
        </p:spPr>
      </p:sp>
    </p:spTree>
    <p:extLst>
      <p:ext uri="{BB962C8B-B14F-4D97-AF65-F5344CB8AC3E}">
        <p14:creationId xmlns:p14="http://schemas.microsoft.com/office/powerpoint/2010/main" val="398879371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7939"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8963"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9987"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7101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72035"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8</a:t>
            </a:r>
          </a:p>
        </p:txBody>
      </p:sp>
      <p:sp>
        <p:nvSpPr>
          <p:cNvPr id="172036"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172037"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72038" name="Text Box 5"/>
          <p:cNvSpPr txBox="1">
            <a:spLocks noChangeArrowheads="1"/>
          </p:cNvSpPr>
          <p:nvPr/>
        </p:nvSpPr>
        <p:spPr bwMode="auto">
          <a:xfrm>
            <a:off x="806450"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172039"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73059"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74083"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10</a:t>
            </a:r>
          </a:p>
        </p:txBody>
      </p:sp>
      <p:sp>
        <p:nvSpPr>
          <p:cNvPr id="174084"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174085"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74086" name="Text Box 5"/>
          <p:cNvSpPr txBox="1">
            <a:spLocks noChangeArrowheads="1"/>
          </p:cNvSpPr>
          <p:nvPr/>
        </p:nvSpPr>
        <p:spPr bwMode="auto">
          <a:xfrm>
            <a:off x="804863"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174087"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75107"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12</a:t>
            </a:r>
          </a:p>
        </p:txBody>
      </p:sp>
      <p:sp>
        <p:nvSpPr>
          <p:cNvPr id="175108"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175109"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75110" name="Text Box 5"/>
          <p:cNvSpPr txBox="1">
            <a:spLocks noChangeArrowheads="1"/>
          </p:cNvSpPr>
          <p:nvPr/>
        </p:nvSpPr>
        <p:spPr bwMode="auto">
          <a:xfrm>
            <a:off x="804863"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175111"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7613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77155"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78179"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79203"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80227"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1251"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98A6A688-CCD8-4139-82FD-21CAE78A1D01}" type="slidenum">
              <a:rPr lang="en-GB"/>
              <a:pPr/>
              <a:t>18</a:t>
            </a:fld>
            <a:endParaRPr lang="en-GB"/>
          </a:p>
        </p:txBody>
      </p:sp>
      <p:sp>
        <p:nvSpPr>
          <p:cNvPr id="181252" name="Rectangle 2"/>
          <p:cNvSpPr>
            <a:spLocks noGrp="1" noRot="1" noChangeAspect="1" noChangeArrowheads="1" noTextEdit="1"/>
          </p:cNvSpPr>
          <p:nvPr>
            <p:ph type="sldImg"/>
          </p:nvPr>
        </p:nvSpPr>
        <p:spPr>
          <a:ln/>
        </p:spPr>
      </p:sp>
      <p:sp>
        <p:nvSpPr>
          <p:cNvPr id="181253" name="Rectangle 3"/>
          <p:cNvSpPr>
            <a:spLocks noGrp="1" noChangeArrowheads="1"/>
          </p:cNvSpPr>
          <p:nvPr>
            <p:ph type="body" idx="1"/>
          </p:nvPr>
        </p:nvSpPr>
        <p:spPr>
          <a:noFill/>
          <a:ln/>
        </p:spPr>
        <p:txBody>
          <a:bodyPr/>
          <a:lstStyle/>
          <a:p>
            <a:r>
              <a:rPr lang="en-GB" smtClean="0">
                <a:latin typeface="Times New Roman" pitchFamily="18" charset="0"/>
              </a:rPr>
              <a:t>Thank you Philip.</a:t>
            </a:r>
          </a:p>
          <a:p>
            <a:endParaRPr lang="en-GB" smtClean="0">
              <a:latin typeface="Times New Roman" pitchFamily="18" charset="0"/>
            </a:endParaRPr>
          </a:p>
          <a:p>
            <a:r>
              <a:rPr lang="en-GB" smtClean="0">
                <a:latin typeface="Times New Roman" pitchFamily="18" charset="0"/>
              </a:rPr>
              <a:t>You’ll should notes on this presentation, starting on Page 15 of your booklet.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2275"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084AF84A-E5AB-452F-BF9C-07D5C191E680}" type="slidenum">
              <a:rPr lang="en-GB"/>
              <a:pPr/>
              <a:t>19</a:t>
            </a:fld>
            <a:endParaRPr lang="en-GB"/>
          </a:p>
        </p:txBody>
      </p:sp>
      <p:sp>
        <p:nvSpPr>
          <p:cNvPr id="182276" name="Rectangle 2"/>
          <p:cNvSpPr>
            <a:spLocks noGrp="1" noRot="1" noChangeAspect="1" noChangeArrowheads="1" noTextEdit="1"/>
          </p:cNvSpPr>
          <p:nvPr>
            <p:ph type="sldImg"/>
          </p:nvPr>
        </p:nvSpPr>
        <p:spPr>
          <a:ln/>
        </p:spPr>
      </p:sp>
      <p:sp>
        <p:nvSpPr>
          <p:cNvPr id="182277" name="Rectangle 3"/>
          <p:cNvSpPr>
            <a:spLocks noGrp="1" noChangeArrowheads="1"/>
          </p:cNvSpPr>
          <p:nvPr>
            <p:ph type="body" idx="1"/>
          </p:nvPr>
        </p:nvSpPr>
        <p:spPr>
          <a:noFill/>
          <a:ln/>
        </p:spPr>
        <p:txBody>
          <a:bodyPr/>
          <a:lstStyle/>
          <a:p>
            <a:pPr marL="231775" indent="-231775"/>
            <a:r>
              <a:rPr lang="en-GB" smtClean="0">
                <a:latin typeface="Times New Roman" pitchFamily="18" charset="0"/>
              </a:rPr>
              <a:t>Well Philip has just shown us that through the centuries God has been making promises to men and women. He has promised a Messiah who would be a descendant of both Abraham and David. This Messiah would not only defeat sin and death, but also establish an everlasting Kingdom on earth. So who is this promised Messiah? </a:t>
            </a:r>
          </a:p>
          <a:p>
            <a:pPr marL="231775" indent="-231775"/>
            <a:endParaRPr lang="en-GB" smtClean="0">
              <a:latin typeface="Times New Roman" pitchFamily="18" charset="0"/>
            </a:endParaRPr>
          </a:p>
          <a:p>
            <a:pPr marL="231775" indent="-231775"/>
            <a:r>
              <a:rPr lang="en-GB" smtClean="0">
                <a:latin typeface="Times New Roman" pitchFamily="18" charset="0"/>
              </a:rPr>
              <a:t>In order to answer this question, I’d like us to think about four key things. </a:t>
            </a:r>
          </a:p>
          <a:p>
            <a:pPr marL="231775" indent="-231775">
              <a:buFontTx/>
              <a:buChar char="•"/>
            </a:pPr>
            <a:r>
              <a:rPr lang="en-GB" smtClean="0">
                <a:latin typeface="Times New Roman" pitchFamily="18" charset="0"/>
              </a:rPr>
              <a:t>Firstly, Before I even start to talk about Messiah, we have to ask ourselves whether Jesus actually existed – is he a real historical figure?</a:t>
            </a:r>
          </a:p>
          <a:p>
            <a:pPr marL="231775" indent="-231775">
              <a:buFontTx/>
              <a:buChar char="•"/>
            </a:pPr>
            <a:r>
              <a:rPr lang="en-GB" smtClean="0">
                <a:latin typeface="Times New Roman" pitchFamily="18" charset="0"/>
              </a:rPr>
              <a:t>Secondly, I’ll then move on to talk about what the word Messiah actually means, and </a:t>
            </a:r>
          </a:p>
          <a:p>
            <a:pPr marL="231775" indent="-231775">
              <a:buFontTx/>
              <a:buChar char="•"/>
            </a:pPr>
            <a:r>
              <a:rPr lang="en-GB" smtClean="0">
                <a:latin typeface="Times New Roman" pitchFamily="18" charset="0"/>
              </a:rPr>
              <a:t>Thirdly, whether Jesus of Nazareth is the Messiah that the Jews have looked for, for thousands of years.</a:t>
            </a:r>
          </a:p>
          <a:p>
            <a:pPr marL="231775" indent="-231775">
              <a:buFontTx/>
              <a:buChar char="•"/>
            </a:pPr>
            <a:r>
              <a:rPr lang="en-GB" smtClean="0">
                <a:latin typeface="Times New Roman" pitchFamily="18" charset="0"/>
              </a:rPr>
              <a:t>Finally I’d like to talk about what the Messiah has got to do with you and me.</a:t>
            </a:r>
          </a:p>
          <a:p>
            <a:pPr marL="231775" indent="-231775"/>
            <a:endParaRPr lang="en-GB" smtClean="0">
              <a:latin typeface="Times New Roman" pitchFamily="18" charset="0"/>
            </a:endParaRPr>
          </a:p>
          <a:p>
            <a:pPr marL="231775" indent="-231775"/>
            <a:endParaRPr lang="en-GB" smtClean="0">
              <a:latin typeface="Times New Roman" pitchFamily="18" charset="0"/>
            </a:endParaRPr>
          </a:p>
          <a:p>
            <a:pPr marL="231775" indent="-231775"/>
            <a:endParaRPr lang="en-GB"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3299"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39748F31-3DF5-4136-8FE8-5583C08F7723}" type="slidenum">
              <a:rPr lang="en-GB"/>
              <a:pPr/>
              <a:t>20</a:t>
            </a:fld>
            <a:endParaRPr lang="en-GB"/>
          </a:p>
        </p:txBody>
      </p:sp>
      <p:sp>
        <p:nvSpPr>
          <p:cNvPr id="183300" name="Rectangle 2"/>
          <p:cNvSpPr>
            <a:spLocks noGrp="1" noRot="1" noChangeAspect="1" noChangeArrowheads="1" noTextEdit="1"/>
          </p:cNvSpPr>
          <p:nvPr>
            <p:ph type="sldImg"/>
          </p:nvPr>
        </p:nvSpPr>
        <p:spPr>
          <a:ln/>
        </p:spPr>
      </p:sp>
      <p:sp>
        <p:nvSpPr>
          <p:cNvPr id="183301" name="Rectangle 3"/>
          <p:cNvSpPr>
            <a:spLocks noGrp="1" noChangeArrowheads="1"/>
          </p:cNvSpPr>
          <p:nvPr>
            <p:ph type="body" idx="1"/>
          </p:nvPr>
        </p:nvSpPr>
        <p:spPr>
          <a:noFill/>
          <a:ln/>
        </p:spPr>
        <p:txBody>
          <a:bodyPr/>
          <a:lstStyle/>
          <a:p>
            <a:r>
              <a:rPr lang="en-GB" dirty="0" smtClean="0">
                <a:latin typeface="Times New Roman" pitchFamily="18" charset="0"/>
              </a:rPr>
              <a:t>So did Jesus exist? Well, many who </a:t>
            </a:r>
            <a:r>
              <a:rPr lang="en-GB" i="1" dirty="0" smtClean="0">
                <a:latin typeface="Times New Roman" pitchFamily="18" charset="0"/>
              </a:rPr>
              <a:t>do not</a:t>
            </a:r>
            <a:r>
              <a:rPr lang="en-GB" dirty="0" smtClean="0">
                <a:latin typeface="Times New Roman" pitchFamily="18" charset="0"/>
              </a:rPr>
              <a:t> believe that Jesus is the Son of God still agree that Jesus existed. </a:t>
            </a:r>
            <a:r>
              <a:rPr lang="en-GB" i="1" dirty="0" smtClean="0">
                <a:latin typeface="Times New Roman" pitchFamily="18" charset="0"/>
              </a:rPr>
              <a:t>Most </a:t>
            </a:r>
            <a:r>
              <a:rPr lang="en-GB" dirty="0" smtClean="0">
                <a:latin typeface="Times New Roman" pitchFamily="18" charset="0"/>
              </a:rPr>
              <a:t>of the information we have about Jesus is contained in the Bible. </a:t>
            </a:r>
            <a:r>
              <a:rPr lang="en-GB" i="1" dirty="0" smtClean="0">
                <a:latin typeface="Times New Roman" pitchFamily="18" charset="0"/>
              </a:rPr>
              <a:t>In addition</a:t>
            </a:r>
            <a:r>
              <a:rPr lang="en-GB" dirty="0" smtClean="0">
                <a:latin typeface="Times New Roman" pitchFamily="18" charset="0"/>
              </a:rPr>
              <a:t>, many secular historians provide compelling evidence that Jesus lived in Israel around 2000 years ago.</a:t>
            </a:r>
          </a:p>
          <a:p>
            <a:endParaRPr lang="en-GB" dirty="0" smtClean="0">
              <a:latin typeface="Times New Roman" pitchFamily="18" charset="0"/>
            </a:endParaRPr>
          </a:p>
          <a:p>
            <a:r>
              <a:rPr lang="en-GB" dirty="0" smtClean="0">
                <a:latin typeface="Times New Roman" pitchFamily="18" charset="0"/>
              </a:rPr>
              <a:t>Roman Emperors such as Hadrian and “</a:t>
            </a:r>
            <a:r>
              <a:rPr lang="en-GB" dirty="0" err="1" smtClean="0">
                <a:latin typeface="Times New Roman" pitchFamily="18" charset="0"/>
              </a:rPr>
              <a:t>Trayjan</a:t>
            </a:r>
            <a:r>
              <a:rPr lang="en-GB" dirty="0" smtClean="0">
                <a:latin typeface="Times New Roman" pitchFamily="18" charset="0"/>
              </a:rPr>
              <a:t>” mention Jesus and the Christians. Roman officials such as Cornelius Tacitus, Pliny, Pontius Pilate and “Sue-</a:t>
            </a:r>
            <a:r>
              <a:rPr lang="en-GB" dirty="0" err="1" smtClean="0">
                <a:latin typeface="Times New Roman" pitchFamily="18" charset="0"/>
              </a:rPr>
              <a:t>toni</a:t>
            </a:r>
            <a:r>
              <a:rPr lang="en-GB" dirty="0" smtClean="0">
                <a:latin typeface="Times New Roman" pitchFamily="18" charset="0"/>
              </a:rPr>
              <a:t>-us” all agree that Jesus lived, and they talk about him in their writings. The Jewish historian, Josephus, and the Jewish Talmud both speak of Jesus, and the list goes on. </a:t>
            </a:r>
          </a:p>
          <a:p>
            <a:endParaRPr lang="en-GB" dirty="0" smtClean="0">
              <a:latin typeface="Times New Roman" pitchFamily="18" charset="0"/>
            </a:endParaRPr>
          </a:p>
          <a:p>
            <a:r>
              <a:rPr lang="en-GB" dirty="0" smtClean="0">
                <a:latin typeface="Times New Roman" pitchFamily="18" charset="0"/>
              </a:rPr>
              <a:t>These writers are not Christians, they are just people writing about their time, just as news reporters do today – The Lord Jesus Christ was </a:t>
            </a:r>
            <a:r>
              <a:rPr lang="en-GB" i="1" dirty="0" smtClean="0">
                <a:latin typeface="Times New Roman" pitchFamily="18" charset="0"/>
              </a:rPr>
              <a:t>big</a:t>
            </a:r>
            <a:r>
              <a:rPr lang="en-GB" dirty="0" smtClean="0">
                <a:latin typeface="Times New Roman" pitchFamily="18" charset="0"/>
              </a:rPr>
              <a:t> news, and as a result, we have more than purely religious writings to confirm this.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4323"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539CB687-796D-4B85-B371-6C66FB033847}" type="slidenum">
              <a:rPr lang="en-GB"/>
              <a:pPr/>
              <a:t>21</a:t>
            </a:fld>
            <a:endParaRPr lang="en-GB"/>
          </a:p>
        </p:txBody>
      </p:sp>
      <p:sp>
        <p:nvSpPr>
          <p:cNvPr id="184324" name="Rectangle 2"/>
          <p:cNvSpPr>
            <a:spLocks noGrp="1" noRot="1" noChangeAspect="1" noChangeArrowheads="1" noTextEdit="1"/>
          </p:cNvSpPr>
          <p:nvPr>
            <p:ph type="sldImg"/>
          </p:nvPr>
        </p:nvSpPr>
        <p:spPr>
          <a:ln/>
        </p:spPr>
      </p:sp>
      <p:sp>
        <p:nvSpPr>
          <p:cNvPr id="184325" name="Rectangle 3"/>
          <p:cNvSpPr>
            <a:spLocks noGrp="1" noChangeArrowheads="1"/>
          </p:cNvSpPr>
          <p:nvPr>
            <p:ph type="body" idx="1"/>
          </p:nvPr>
        </p:nvSpPr>
        <p:spPr>
          <a:noFill/>
          <a:ln/>
        </p:spPr>
        <p:txBody>
          <a:bodyPr/>
          <a:lstStyle/>
          <a:p>
            <a:r>
              <a:rPr lang="en-GB" smtClean="0">
                <a:latin typeface="Times New Roman" pitchFamily="18" charset="0"/>
              </a:rPr>
              <a:t>So “Messiah” and “Christ” words which both mean “anointed”. </a:t>
            </a:r>
          </a:p>
          <a:p>
            <a:r>
              <a:rPr lang="en-GB" smtClean="0">
                <a:latin typeface="Times New Roman" pitchFamily="18" charset="0"/>
              </a:rPr>
              <a:t>On 3</a:t>
            </a:r>
            <a:r>
              <a:rPr lang="en-GB" baseline="30000" smtClean="0">
                <a:latin typeface="Times New Roman" pitchFamily="18" charset="0"/>
              </a:rPr>
              <a:t>rd</a:t>
            </a:r>
            <a:r>
              <a:rPr lang="en-GB" smtClean="0">
                <a:latin typeface="Times New Roman" pitchFamily="18" charset="0"/>
              </a:rPr>
              <a:t> June 1953, Queen Elizabeth II was anointed with oil as part of her crowning ceremony.  Oil was put on her head .  As the archbishop did this, he said "Be thy head anointed with holy oil as the King's priests and prophets were anointed.“</a:t>
            </a:r>
          </a:p>
          <a:p>
            <a:r>
              <a:rPr lang="en-GB" smtClean="0">
                <a:latin typeface="Times New Roman" pitchFamily="18" charset="0"/>
              </a:rPr>
              <a:t>Actually, the Queen’s anointing, was slightly different from biblical anointing where the oil was poured over the head.  The archbishop just dipped his fingers in the oil and touched the queen’s head.</a:t>
            </a:r>
          </a:p>
          <a:p>
            <a:r>
              <a:rPr lang="en-GB" smtClean="0">
                <a:latin typeface="Times New Roman" pitchFamily="18" charset="0"/>
              </a:rPr>
              <a:t>Both “Messiah” and “Christ” are titles that apply to Jesus because he was anointed to take the central role in Gods plan for the salvation of humankind.  In ancient Israel, Kings and Priests were anointed with oil to show that God had chosen them for the job.</a:t>
            </a:r>
          </a:p>
          <a:p>
            <a:r>
              <a:rPr lang="en-GB" smtClean="0">
                <a:latin typeface="Times New Roman" pitchFamily="18" charset="0"/>
              </a:rPr>
              <a:t>The twin role of sacrifice and Kingship is what it means to be God’s messiah. God’s Christ.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5347"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0B824AD2-47EC-422C-BEC5-33180FB4774F}" type="slidenum">
              <a:rPr lang="en-GB"/>
              <a:pPr/>
              <a:t>22</a:t>
            </a:fld>
            <a:endParaRPr lang="en-GB"/>
          </a:p>
        </p:txBody>
      </p:sp>
      <p:sp>
        <p:nvSpPr>
          <p:cNvPr id="185348" name="Rectangle 2"/>
          <p:cNvSpPr>
            <a:spLocks noGrp="1" noRot="1" noChangeAspect="1" noChangeArrowheads="1" noTextEdit="1"/>
          </p:cNvSpPr>
          <p:nvPr>
            <p:ph type="sldImg"/>
          </p:nvPr>
        </p:nvSpPr>
        <p:spPr>
          <a:ln/>
        </p:spPr>
      </p:sp>
      <p:sp>
        <p:nvSpPr>
          <p:cNvPr id="185349" name="Rectangle 3"/>
          <p:cNvSpPr>
            <a:spLocks noGrp="1" noChangeArrowheads="1"/>
          </p:cNvSpPr>
          <p:nvPr>
            <p:ph type="body" idx="1"/>
          </p:nvPr>
        </p:nvSpPr>
        <p:spPr>
          <a:noFill/>
          <a:ln/>
        </p:spPr>
        <p:txBody>
          <a:bodyPr/>
          <a:lstStyle/>
          <a:p>
            <a:r>
              <a:rPr lang="en-GB" sz="1000" smtClean="0">
                <a:latin typeface="Times New Roman" pitchFamily="18" charset="0"/>
              </a:rPr>
              <a:t>So God promised David that he would have a special descendent who would be King over an everlasting Kingdom. This is the Messiah that Jews have always hoped for.</a:t>
            </a:r>
          </a:p>
          <a:p>
            <a:r>
              <a:rPr lang="en-GB" sz="1000" smtClean="0">
                <a:latin typeface="Times New Roman" pitchFamily="18" charset="0"/>
              </a:rPr>
              <a:t>To the Jews of Jesus’ time, the Messiah would come as a conquering king, defeating the Romans and restoring the glories of the ancient kingdom of Israel. He would sit on King David’s throne and usher in a time of prosperity and righteousness. This gave the common people great hope. </a:t>
            </a:r>
          </a:p>
          <a:p>
            <a:endParaRPr lang="en-GB" sz="1000" smtClean="0">
              <a:latin typeface="Times New Roman" pitchFamily="18" charset="0"/>
            </a:endParaRPr>
          </a:p>
          <a:p>
            <a:r>
              <a:rPr lang="en-GB" sz="1000" smtClean="0">
                <a:latin typeface="Times New Roman" pitchFamily="18" charset="0"/>
              </a:rPr>
              <a:t>This picture of the Messiah as king is quite correct—God’s kingdom will be established with Jesus as king, reigning from Jerusalem over a world at peace. The confusion arose because nobody realised that before the crown there had to come the cross. </a:t>
            </a:r>
          </a:p>
          <a:p>
            <a:endParaRPr lang="en-GB"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6371"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ABE9E73B-0A7E-4304-9EF3-B3A2635E18A9}" type="slidenum">
              <a:rPr lang="en-GB"/>
              <a:pPr/>
              <a:t>23</a:t>
            </a:fld>
            <a:endParaRPr lang="en-GB"/>
          </a:p>
        </p:txBody>
      </p:sp>
      <p:sp>
        <p:nvSpPr>
          <p:cNvPr id="186372" name="Rectangle 2"/>
          <p:cNvSpPr>
            <a:spLocks noGrp="1" noRot="1" noChangeAspect="1" noChangeArrowheads="1" noTextEdit="1"/>
          </p:cNvSpPr>
          <p:nvPr>
            <p:ph type="sldImg"/>
          </p:nvPr>
        </p:nvSpPr>
        <p:spPr>
          <a:ln/>
        </p:spPr>
      </p:sp>
      <p:sp>
        <p:nvSpPr>
          <p:cNvPr id="186373" name="Rectangle 3"/>
          <p:cNvSpPr>
            <a:spLocks noGrp="1" noChangeArrowheads="1"/>
          </p:cNvSpPr>
          <p:nvPr>
            <p:ph type="body" idx="1"/>
          </p:nvPr>
        </p:nvSpPr>
        <p:spPr>
          <a:noFill/>
          <a:ln/>
        </p:spPr>
        <p:txBody>
          <a:bodyPr/>
          <a:lstStyle/>
          <a:p>
            <a:r>
              <a:rPr lang="en-GB" smtClean="0">
                <a:latin typeface="Times New Roman" pitchFamily="18" charset="0"/>
              </a:rPr>
              <a:t>The prophet Isaiah paints the most detailed picture of this aspect of the Messiah’s work. The Messiah is portrayed as a lamb going to the slaughter, a man quietly and willingly suffering in obedience to God himself. </a:t>
            </a:r>
          </a:p>
          <a:p>
            <a:r>
              <a:rPr lang="en-GB" smtClean="0">
                <a:latin typeface="Times New Roman" pitchFamily="18" charset="0"/>
              </a:rPr>
              <a:t>“He is despised and rejected by men, A Man of sorrows and acquainted with grief…But He was wounded for </a:t>
            </a:r>
            <a:r>
              <a:rPr lang="en-GB" u="sng" smtClean="0">
                <a:latin typeface="Times New Roman" pitchFamily="18" charset="0"/>
              </a:rPr>
              <a:t>our</a:t>
            </a:r>
            <a:r>
              <a:rPr lang="en-GB" smtClean="0">
                <a:latin typeface="Times New Roman" pitchFamily="18" charset="0"/>
              </a:rPr>
              <a:t> transgressions, He was bruised for </a:t>
            </a:r>
            <a:r>
              <a:rPr lang="en-GB" u="sng" smtClean="0">
                <a:latin typeface="Times New Roman" pitchFamily="18" charset="0"/>
              </a:rPr>
              <a:t>our</a:t>
            </a:r>
            <a:r>
              <a:rPr lang="en-GB" smtClean="0">
                <a:latin typeface="Times New Roman" pitchFamily="18" charset="0"/>
              </a:rPr>
              <a:t> iniquities; The chastisement for </a:t>
            </a:r>
            <a:r>
              <a:rPr lang="en-GB" u="sng" smtClean="0">
                <a:latin typeface="Times New Roman" pitchFamily="18" charset="0"/>
              </a:rPr>
              <a:t>our</a:t>
            </a:r>
            <a:r>
              <a:rPr lang="en-GB" smtClean="0">
                <a:latin typeface="Times New Roman" pitchFamily="18" charset="0"/>
              </a:rPr>
              <a:t> peace was upon Him, And by His stripes we are healed.” </a:t>
            </a:r>
          </a:p>
          <a:p>
            <a:r>
              <a:rPr lang="en-GB" smtClean="0">
                <a:latin typeface="Times New Roman" pitchFamily="18" charset="0"/>
              </a:rPr>
              <a:t>This concept was utterly foreign to the Jews of Jesus’ day, both the common people and the religious leaders.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7395"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F0D5B896-D998-4017-B53F-12C05949B2BC}" type="slidenum">
              <a:rPr lang="en-GB"/>
              <a:pPr/>
              <a:t>24</a:t>
            </a:fld>
            <a:endParaRPr lang="en-GB"/>
          </a:p>
        </p:txBody>
      </p:sp>
      <p:sp>
        <p:nvSpPr>
          <p:cNvPr id="187396" name="Rectangle 2"/>
          <p:cNvSpPr>
            <a:spLocks noGrp="1" noRot="1" noChangeAspect="1" noChangeArrowheads="1" noTextEdit="1"/>
          </p:cNvSpPr>
          <p:nvPr>
            <p:ph type="sldImg"/>
          </p:nvPr>
        </p:nvSpPr>
        <p:spPr>
          <a:ln/>
        </p:spPr>
      </p:sp>
      <p:sp>
        <p:nvSpPr>
          <p:cNvPr id="187397" name="Rectangle 3"/>
          <p:cNvSpPr>
            <a:spLocks noGrp="1" noChangeArrowheads="1"/>
          </p:cNvSpPr>
          <p:nvPr>
            <p:ph type="body" idx="1"/>
          </p:nvPr>
        </p:nvSpPr>
        <p:spPr>
          <a:noFill/>
          <a:ln/>
        </p:spPr>
        <p:txBody>
          <a:bodyPr/>
          <a:lstStyle/>
          <a:p>
            <a:r>
              <a:rPr lang="en-GB" smtClean="0">
                <a:latin typeface="Times New Roman" pitchFamily="18" charset="0"/>
              </a:rPr>
              <a:t>They did not understand that passages like the one we just read were speaking about Jesus. When Jesus told his followers that he must die and be raised again, many, like Peter, Jesus’ most outspoken disciple, rejected the view that Messiah must die. Indeed, many early followers of Jesus lost interest in him when he continued to talk about suffering and self-denial rather than overthrowing the Roman oppressors. They did not understand that Jesus had to die to save them from sin and death. The cross had to come before the crown.</a:t>
            </a:r>
          </a:p>
          <a:p>
            <a:endParaRPr lang="en-GB"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8419"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B5034828-AD6A-4C79-AB55-4664F317101B}" type="slidenum">
              <a:rPr lang="en-GB"/>
              <a:pPr/>
              <a:t>25</a:t>
            </a:fld>
            <a:endParaRPr lang="en-GB"/>
          </a:p>
        </p:txBody>
      </p:sp>
      <p:sp>
        <p:nvSpPr>
          <p:cNvPr id="188420" name="Rectangle 2"/>
          <p:cNvSpPr>
            <a:spLocks noGrp="1" noRot="1" noChangeAspect="1" noChangeArrowheads="1" noTextEdit="1"/>
          </p:cNvSpPr>
          <p:nvPr>
            <p:ph type="sldImg"/>
          </p:nvPr>
        </p:nvSpPr>
        <p:spPr>
          <a:ln/>
        </p:spPr>
      </p:sp>
      <p:sp>
        <p:nvSpPr>
          <p:cNvPr id="188421" name="Rectangle 3"/>
          <p:cNvSpPr>
            <a:spLocks noGrp="1" noChangeArrowheads="1"/>
          </p:cNvSpPr>
          <p:nvPr>
            <p:ph type="body" idx="1"/>
          </p:nvPr>
        </p:nvSpPr>
        <p:spPr>
          <a:noFill/>
          <a:ln/>
        </p:spPr>
        <p:txBody>
          <a:bodyPr/>
          <a:lstStyle/>
          <a:p>
            <a:r>
              <a:rPr lang="en-GB" smtClean="0">
                <a:latin typeface="Times New Roman" pitchFamily="18" charset="0"/>
              </a:rPr>
              <a:t>We have seen so far then that Jesus did exist. We have also learned that the word “Messiah” refers to God’s anointed one, who had to suffer and die to save us from our sins, </a:t>
            </a:r>
            <a:r>
              <a:rPr lang="en-GB" b="1" u="sng" smtClean="0">
                <a:latin typeface="Times New Roman" pitchFamily="18" charset="0"/>
              </a:rPr>
              <a:t>before</a:t>
            </a:r>
            <a:r>
              <a:rPr lang="en-GB" smtClean="0">
                <a:latin typeface="Times New Roman" pitchFamily="18" charset="0"/>
              </a:rPr>
              <a:t> he becomes King of the world. This suffering aspect of Messiah is what the Jews did not understand, and is why many Jews rejected Jesus.</a:t>
            </a:r>
          </a:p>
          <a:p>
            <a:endParaRPr lang="en-GB" smtClean="0">
              <a:latin typeface="Times New Roman" pitchFamily="18" charset="0"/>
            </a:endParaRPr>
          </a:p>
          <a:p>
            <a:r>
              <a:rPr lang="en-GB" smtClean="0">
                <a:latin typeface="Times New Roman" pitchFamily="18" charset="0"/>
              </a:rPr>
              <a:t>With that foundation laid, we come to our next question – Is Jesus of Nazareth God’s Messiah?</a:t>
            </a:r>
          </a:p>
          <a:p>
            <a:endParaRPr lang="en-GB"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89443"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19952985-AC2D-4D1F-A1C8-F379F3C4BDA4}" type="slidenum">
              <a:rPr lang="en-GB"/>
              <a:pPr/>
              <a:t>26</a:t>
            </a:fld>
            <a:endParaRPr lang="en-GB"/>
          </a:p>
        </p:txBody>
      </p:sp>
      <p:sp>
        <p:nvSpPr>
          <p:cNvPr id="189444" name="Rectangle 2"/>
          <p:cNvSpPr>
            <a:spLocks noGrp="1" noRot="1" noChangeAspect="1" noChangeArrowheads="1" noTextEdit="1"/>
          </p:cNvSpPr>
          <p:nvPr>
            <p:ph type="sldImg"/>
          </p:nvPr>
        </p:nvSpPr>
        <p:spPr>
          <a:ln/>
        </p:spPr>
      </p:sp>
      <p:sp>
        <p:nvSpPr>
          <p:cNvPr id="189445" name="Rectangle 3"/>
          <p:cNvSpPr>
            <a:spLocks noGrp="1" noChangeArrowheads="1"/>
          </p:cNvSpPr>
          <p:nvPr>
            <p:ph type="body" idx="1"/>
          </p:nvPr>
        </p:nvSpPr>
        <p:spPr>
          <a:noFill/>
          <a:ln/>
        </p:spPr>
        <p:txBody>
          <a:bodyPr/>
          <a:lstStyle/>
          <a:p>
            <a:pPr>
              <a:lnSpc>
                <a:spcPct val="80000"/>
              </a:lnSpc>
            </a:pPr>
            <a:r>
              <a:rPr lang="en-GB" sz="1000" smtClean="0">
                <a:latin typeface="Times New Roman" pitchFamily="18" charset="0"/>
              </a:rPr>
              <a:t>Some people argue that Jesus deliberately set out to fulfil Old Testament Prophecies about the Messiah, and so deceive the people into believing a lie. Granted, there are certain Old Testament prophecies that Jesus could have selected to deliberately stage. For example, in an Old Testament book called Zechariah, there is a prediction that the Messiah would ride into Jerusalem on a donkey. This is exactly what Jesus did. “There you are,” say the critics, “Jesus knew about this prophecy and grabbed a donkey and rode in to Jerusalem.”</a:t>
            </a:r>
          </a:p>
          <a:p>
            <a:pPr>
              <a:lnSpc>
                <a:spcPct val="80000"/>
              </a:lnSpc>
            </a:pPr>
            <a:endParaRPr lang="en-GB" sz="1000" smtClean="0">
              <a:latin typeface="Times New Roman" pitchFamily="18" charset="0"/>
            </a:endParaRPr>
          </a:p>
          <a:p>
            <a:pPr>
              <a:lnSpc>
                <a:spcPct val="80000"/>
              </a:lnSpc>
            </a:pPr>
            <a:r>
              <a:rPr lang="en-GB" sz="1000" smtClean="0">
                <a:latin typeface="Times New Roman" pitchFamily="18" charset="0"/>
              </a:rPr>
              <a:t>But, &lt;PAUSE&gt; what about all the prophecies which Jesus fulfilled that he couldn’t possibly have arranged himself? Let me give you just eight examples of what I mean:</a:t>
            </a:r>
          </a:p>
          <a:p>
            <a:pPr>
              <a:lnSpc>
                <a:spcPct val="80000"/>
              </a:lnSpc>
            </a:pPr>
            <a:endParaRPr lang="en-GB" sz="1000" smtClean="0">
              <a:latin typeface="Times New Roman" pitchFamily="18" charset="0"/>
            </a:endParaRPr>
          </a:p>
          <a:p>
            <a:pPr>
              <a:lnSpc>
                <a:spcPct val="80000"/>
              </a:lnSpc>
            </a:pPr>
            <a:r>
              <a:rPr lang="en-GB" sz="1000" smtClean="0">
                <a:latin typeface="Times New Roman" pitchFamily="18" charset="0"/>
              </a:rPr>
              <a:t>How could Jesus have:</a:t>
            </a:r>
          </a:p>
          <a:p>
            <a:pPr lvl="1">
              <a:lnSpc>
                <a:spcPct val="80000"/>
              </a:lnSpc>
            </a:pPr>
            <a:r>
              <a:rPr lang="en-GB" sz="1000" smtClean="0">
                <a:latin typeface="Times New Roman" pitchFamily="18" charset="0"/>
              </a:rPr>
              <a:t>Be a direct descendant of King David?</a:t>
            </a:r>
          </a:p>
          <a:p>
            <a:pPr lvl="1">
              <a:lnSpc>
                <a:spcPct val="80000"/>
              </a:lnSpc>
            </a:pPr>
            <a:r>
              <a:rPr lang="en-GB" sz="1000" smtClean="0">
                <a:latin typeface="Times New Roman" pitchFamily="18" charset="0"/>
              </a:rPr>
              <a:t>Be born in Bethlehem?</a:t>
            </a:r>
          </a:p>
          <a:p>
            <a:pPr lvl="1">
              <a:lnSpc>
                <a:spcPct val="80000"/>
              </a:lnSpc>
            </a:pPr>
            <a:r>
              <a:rPr lang="en-GB" sz="1000" smtClean="0">
                <a:latin typeface="Times New Roman" pitchFamily="18" charset="0"/>
              </a:rPr>
              <a:t>Flee to Egypt from the persecution of King Herod?</a:t>
            </a:r>
          </a:p>
          <a:p>
            <a:pPr lvl="1">
              <a:lnSpc>
                <a:spcPct val="80000"/>
              </a:lnSpc>
            </a:pPr>
            <a:r>
              <a:rPr lang="en-GB" sz="1000" smtClean="0">
                <a:latin typeface="Times New Roman" pitchFamily="18" charset="0"/>
              </a:rPr>
              <a:t>Grow up in Nazareth?</a:t>
            </a:r>
          </a:p>
          <a:p>
            <a:pPr lvl="1">
              <a:lnSpc>
                <a:spcPct val="80000"/>
              </a:lnSpc>
            </a:pPr>
            <a:r>
              <a:rPr lang="en-GB" sz="1000" smtClean="0">
                <a:latin typeface="Times New Roman" pitchFamily="18" charset="0"/>
              </a:rPr>
              <a:t>Be betrayed for 30 pieces of silver by a close friend?</a:t>
            </a:r>
          </a:p>
          <a:p>
            <a:pPr lvl="1">
              <a:lnSpc>
                <a:spcPct val="80000"/>
              </a:lnSpc>
            </a:pPr>
            <a:r>
              <a:rPr lang="en-GB" sz="1000" smtClean="0">
                <a:latin typeface="Times New Roman" pitchFamily="18" charset="0"/>
              </a:rPr>
              <a:t>Be crucified?</a:t>
            </a:r>
          </a:p>
          <a:p>
            <a:pPr lvl="1">
              <a:lnSpc>
                <a:spcPct val="80000"/>
              </a:lnSpc>
            </a:pPr>
            <a:r>
              <a:rPr lang="en-GB" sz="1000" smtClean="0">
                <a:latin typeface="Times New Roman" pitchFamily="18" charset="0"/>
              </a:rPr>
              <a:t>Have his clothing divided amongst the soldiers, and the owner of his special tunic would be decided by casting lots?</a:t>
            </a:r>
          </a:p>
          <a:p>
            <a:pPr lvl="1">
              <a:lnSpc>
                <a:spcPct val="80000"/>
              </a:lnSpc>
            </a:pPr>
            <a:r>
              <a:rPr lang="en-GB" sz="1000" smtClean="0">
                <a:latin typeface="Times New Roman" pitchFamily="18" charset="0"/>
              </a:rPr>
              <a:t>Not have any of his bones broken on the cross?</a:t>
            </a:r>
          </a:p>
          <a:p>
            <a:pPr lvl="1">
              <a:lnSpc>
                <a:spcPct val="80000"/>
              </a:lnSpc>
            </a:pPr>
            <a:r>
              <a:rPr lang="en-GB" sz="1000" smtClean="0">
                <a:latin typeface="Times New Roman" pitchFamily="18" charset="0"/>
              </a:rPr>
              <a:t>Be raised from the dead?</a:t>
            </a:r>
          </a:p>
          <a:p>
            <a:pPr>
              <a:lnSpc>
                <a:spcPct val="80000"/>
              </a:lnSpc>
            </a:pPr>
            <a:r>
              <a:rPr lang="en-GB" sz="1000" smtClean="0">
                <a:latin typeface="Times New Roman" pitchFamily="18" charset="0"/>
              </a:rPr>
              <a:t>I put it to you that Jesus could </a:t>
            </a:r>
            <a:r>
              <a:rPr lang="en-GB" sz="1000" b="1" u="sng" smtClean="0">
                <a:latin typeface="Times New Roman" pitchFamily="18" charset="0"/>
              </a:rPr>
              <a:t>not </a:t>
            </a:r>
            <a:r>
              <a:rPr lang="en-GB" sz="1000" smtClean="0">
                <a:latin typeface="Times New Roman" pitchFamily="18" charset="0"/>
              </a:rPr>
              <a:t>have arranged these things, and that it is not reasonable to deny that Jesus is the Messiah on these grounds. Moreover, the fact that Jesus fulfilled hundreds of Old Testament prophecies about the Messiah, also proves that God exists, the Bible is true, and that God has a plan and is controlling world affairs.</a:t>
            </a:r>
          </a:p>
          <a:p>
            <a:pPr>
              <a:lnSpc>
                <a:spcPct val="80000"/>
              </a:lnSpc>
            </a:pPr>
            <a:endParaRPr lang="en-GB" sz="100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90467"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840DBDCF-4A22-48F3-9681-E80B558CA429}" type="slidenum">
              <a:rPr lang="en-GB"/>
              <a:pPr/>
              <a:t>27</a:t>
            </a:fld>
            <a:endParaRPr lang="en-GB"/>
          </a:p>
        </p:txBody>
      </p:sp>
      <p:sp>
        <p:nvSpPr>
          <p:cNvPr id="190468" name="Rectangle 2"/>
          <p:cNvSpPr>
            <a:spLocks noGrp="1" noRot="1" noChangeAspect="1" noChangeArrowheads="1" noTextEdit="1"/>
          </p:cNvSpPr>
          <p:nvPr>
            <p:ph type="sldImg"/>
          </p:nvPr>
        </p:nvSpPr>
        <p:spPr>
          <a:ln/>
        </p:spPr>
      </p:sp>
      <p:sp>
        <p:nvSpPr>
          <p:cNvPr id="190469" name="Rectangle 3"/>
          <p:cNvSpPr>
            <a:spLocks noGrp="1" noChangeArrowheads="1"/>
          </p:cNvSpPr>
          <p:nvPr>
            <p:ph type="body" idx="1"/>
          </p:nvPr>
        </p:nvSpPr>
        <p:spPr>
          <a:noFill/>
          <a:ln/>
        </p:spPr>
        <p:txBody>
          <a:bodyPr/>
          <a:lstStyle/>
          <a:p>
            <a:r>
              <a:rPr lang="en-GB" smtClean="0">
                <a:latin typeface="Times New Roman" pitchFamily="18" charset="0"/>
              </a:rPr>
              <a:t>Verses 7-8 of the Psalm read: “All those who see Me ridicule Me; They shoot out the lip, they shake the head, saying, 8 "He trusted in the Lord, let Him rescue Him; Let Him deliver Him, since He delights in Him!”. This again is precisely what happened at Jesus’ crucifixion. Matthew tells us that “the chief priests also, </a:t>
            </a:r>
            <a:r>
              <a:rPr lang="en-GB" u="sng" smtClean="0">
                <a:latin typeface="Times New Roman" pitchFamily="18" charset="0"/>
              </a:rPr>
              <a:t>mocking</a:t>
            </a:r>
            <a:r>
              <a:rPr lang="en-GB" smtClean="0">
                <a:latin typeface="Times New Roman" pitchFamily="18" charset="0"/>
              </a:rPr>
              <a:t> with the scribes and elders said </a:t>
            </a:r>
            <a:r>
              <a:rPr lang="en-GB" b="1" i="1" smtClean="0">
                <a:latin typeface="Times New Roman" pitchFamily="18" charset="0"/>
              </a:rPr>
              <a:t>…</a:t>
            </a:r>
            <a:r>
              <a:rPr lang="en-GB" u="sng" smtClean="0">
                <a:latin typeface="Times New Roman" pitchFamily="18" charset="0"/>
              </a:rPr>
              <a:t>He trusted in God; let Him deliver Him</a:t>
            </a:r>
            <a:r>
              <a:rPr lang="en-GB" smtClean="0">
                <a:latin typeface="Times New Roman" pitchFamily="18" charset="0"/>
              </a:rPr>
              <a:t> now if He will have Him; for He said, 'I am the Son of God.‘”</a:t>
            </a:r>
          </a:p>
          <a:p>
            <a:endParaRPr lang="en-GB"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91491"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07FEAAAD-46B5-4095-845E-754D8F5647BD}" type="slidenum">
              <a:rPr lang="en-GB"/>
              <a:pPr/>
              <a:t>28</a:t>
            </a:fld>
            <a:endParaRPr lang="en-GB"/>
          </a:p>
        </p:txBody>
      </p:sp>
      <p:sp>
        <p:nvSpPr>
          <p:cNvPr id="191492" name="Rectangle 2"/>
          <p:cNvSpPr>
            <a:spLocks noGrp="1" noRot="1" noChangeAspect="1" noChangeArrowheads="1" noTextEdit="1"/>
          </p:cNvSpPr>
          <p:nvPr>
            <p:ph type="sldImg"/>
          </p:nvPr>
        </p:nvSpPr>
        <p:spPr>
          <a:ln/>
        </p:spPr>
      </p:sp>
      <p:sp>
        <p:nvSpPr>
          <p:cNvPr id="191493" name="Rectangle 3"/>
          <p:cNvSpPr>
            <a:spLocks noGrp="1" noChangeArrowheads="1"/>
          </p:cNvSpPr>
          <p:nvPr>
            <p:ph type="body" idx="1"/>
          </p:nvPr>
        </p:nvSpPr>
        <p:spPr>
          <a:noFill/>
          <a:ln/>
        </p:spPr>
        <p:txBody>
          <a:bodyPr/>
          <a:lstStyle/>
          <a:p>
            <a:pPr>
              <a:lnSpc>
                <a:spcPct val="80000"/>
              </a:lnSpc>
            </a:pPr>
            <a:r>
              <a:rPr lang="en-GB" sz="1000" smtClean="0">
                <a:latin typeface="Times New Roman" pitchFamily="18" charset="0"/>
              </a:rPr>
              <a:t>Some people argue that Jesus deliberately set out to fulfil Old Testament Prophecies about the Messiah, and so deceive the people into believing a lie. Granted, there are certain Old Testament prophecies that Jesus could have selected to deliberately stage. For example, in an Old Testament book called Zechariah, there is a prediction that the Messiah would ride into Jerusalem on a donkey. This is exactly what Jesus did. “There you are,” say the critics, “Jesus knew about this prophecy and grabbed a donkey and rode in to Jerusalem.”</a:t>
            </a:r>
          </a:p>
          <a:p>
            <a:pPr>
              <a:lnSpc>
                <a:spcPct val="80000"/>
              </a:lnSpc>
            </a:pPr>
            <a:endParaRPr lang="en-GB" sz="1000" smtClean="0">
              <a:latin typeface="Times New Roman" pitchFamily="18" charset="0"/>
            </a:endParaRPr>
          </a:p>
          <a:p>
            <a:pPr>
              <a:lnSpc>
                <a:spcPct val="80000"/>
              </a:lnSpc>
            </a:pPr>
            <a:r>
              <a:rPr lang="en-GB" sz="1000" smtClean="0">
                <a:latin typeface="Times New Roman" pitchFamily="18" charset="0"/>
              </a:rPr>
              <a:t>But, &lt;PAUSE&gt; what about all the prophecies which Jesus fulfilled that he couldn’t possibly have arranged himself? Let me give you just eight examples of what I mean:</a:t>
            </a:r>
          </a:p>
          <a:p>
            <a:pPr>
              <a:lnSpc>
                <a:spcPct val="80000"/>
              </a:lnSpc>
            </a:pPr>
            <a:endParaRPr lang="en-GB" sz="1000" smtClean="0">
              <a:latin typeface="Times New Roman" pitchFamily="18" charset="0"/>
            </a:endParaRPr>
          </a:p>
          <a:p>
            <a:pPr>
              <a:lnSpc>
                <a:spcPct val="80000"/>
              </a:lnSpc>
            </a:pPr>
            <a:r>
              <a:rPr lang="en-GB" sz="1000" smtClean="0">
                <a:latin typeface="Times New Roman" pitchFamily="18" charset="0"/>
              </a:rPr>
              <a:t>How could Jesus have:</a:t>
            </a:r>
          </a:p>
          <a:p>
            <a:pPr lvl="1">
              <a:lnSpc>
                <a:spcPct val="80000"/>
              </a:lnSpc>
            </a:pPr>
            <a:r>
              <a:rPr lang="en-GB" sz="1000" smtClean="0">
                <a:latin typeface="Times New Roman" pitchFamily="18" charset="0"/>
              </a:rPr>
              <a:t>Be a direct descendant of King David?</a:t>
            </a:r>
          </a:p>
          <a:p>
            <a:pPr lvl="1">
              <a:lnSpc>
                <a:spcPct val="80000"/>
              </a:lnSpc>
            </a:pPr>
            <a:r>
              <a:rPr lang="en-GB" sz="1000" smtClean="0">
                <a:latin typeface="Times New Roman" pitchFamily="18" charset="0"/>
              </a:rPr>
              <a:t>Be born in Bethlehem?</a:t>
            </a:r>
          </a:p>
          <a:p>
            <a:pPr lvl="1">
              <a:lnSpc>
                <a:spcPct val="80000"/>
              </a:lnSpc>
            </a:pPr>
            <a:r>
              <a:rPr lang="en-GB" sz="1000" smtClean="0">
                <a:latin typeface="Times New Roman" pitchFamily="18" charset="0"/>
              </a:rPr>
              <a:t>Flee to Egypt from the persecution of King Herod?</a:t>
            </a:r>
          </a:p>
          <a:p>
            <a:pPr lvl="1">
              <a:lnSpc>
                <a:spcPct val="80000"/>
              </a:lnSpc>
            </a:pPr>
            <a:r>
              <a:rPr lang="en-GB" sz="1000" smtClean="0">
                <a:latin typeface="Times New Roman" pitchFamily="18" charset="0"/>
              </a:rPr>
              <a:t>Grow up in Nazareth?</a:t>
            </a:r>
          </a:p>
          <a:p>
            <a:pPr lvl="1">
              <a:lnSpc>
                <a:spcPct val="80000"/>
              </a:lnSpc>
            </a:pPr>
            <a:r>
              <a:rPr lang="en-GB" sz="1000" smtClean="0">
                <a:latin typeface="Times New Roman" pitchFamily="18" charset="0"/>
              </a:rPr>
              <a:t>Be betrayed for 30 pieces of silver by a close friend?</a:t>
            </a:r>
          </a:p>
          <a:p>
            <a:pPr lvl="1">
              <a:lnSpc>
                <a:spcPct val="80000"/>
              </a:lnSpc>
            </a:pPr>
            <a:r>
              <a:rPr lang="en-GB" sz="1000" smtClean="0">
                <a:latin typeface="Times New Roman" pitchFamily="18" charset="0"/>
              </a:rPr>
              <a:t>Be crucified?</a:t>
            </a:r>
          </a:p>
          <a:p>
            <a:pPr lvl="1">
              <a:lnSpc>
                <a:spcPct val="80000"/>
              </a:lnSpc>
            </a:pPr>
            <a:r>
              <a:rPr lang="en-GB" sz="1000" smtClean="0">
                <a:latin typeface="Times New Roman" pitchFamily="18" charset="0"/>
              </a:rPr>
              <a:t>Have his clothing divided amongst the soldiers, and the owner of his special tunic would be decided by casting lots?</a:t>
            </a:r>
          </a:p>
          <a:p>
            <a:pPr lvl="1">
              <a:lnSpc>
                <a:spcPct val="80000"/>
              </a:lnSpc>
            </a:pPr>
            <a:r>
              <a:rPr lang="en-GB" sz="1000" smtClean="0">
                <a:latin typeface="Times New Roman" pitchFamily="18" charset="0"/>
              </a:rPr>
              <a:t>Not have any of his bones broken on the cross?</a:t>
            </a:r>
          </a:p>
          <a:p>
            <a:pPr lvl="1">
              <a:lnSpc>
                <a:spcPct val="80000"/>
              </a:lnSpc>
            </a:pPr>
            <a:r>
              <a:rPr lang="en-GB" sz="1000" smtClean="0">
                <a:latin typeface="Times New Roman" pitchFamily="18" charset="0"/>
              </a:rPr>
              <a:t>Be raised from the dead?</a:t>
            </a:r>
          </a:p>
          <a:p>
            <a:pPr>
              <a:lnSpc>
                <a:spcPct val="80000"/>
              </a:lnSpc>
            </a:pPr>
            <a:r>
              <a:rPr lang="en-GB" sz="1000" smtClean="0">
                <a:latin typeface="Times New Roman" pitchFamily="18" charset="0"/>
              </a:rPr>
              <a:t>I put it to you that Jesus could </a:t>
            </a:r>
            <a:r>
              <a:rPr lang="en-GB" sz="1000" b="1" u="sng" smtClean="0">
                <a:latin typeface="Times New Roman" pitchFamily="18" charset="0"/>
              </a:rPr>
              <a:t>not </a:t>
            </a:r>
            <a:r>
              <a:rPr lang="en-GB" sz="1000" smtClean="0">
                <a:latin typeface="Times New Roman" pitchFamily="18" charset="0"/>
              </a:rPr>
              <a:t>have arranged these things, and that it is not reasonable to deny that Jesus is the Messiah on these grounds. Moreover, the fact that Jesus fulfilled hundreds of Old Testament prophecies about the Messiah, also proves that God exists, the Bible is true, and that God has a plan and is controlling world affairs.</a:t>
            </a:r>
          </a:p>
          <a:p>
            <a:pPr>
              <a:lnSpc>
                <a:spcPct val="80000"/>
              </a:lnSpc>
            </a:pPr>
            <a:endParaRPr lang="en-GB" sz="100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92515"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23680742-B425-4069-B325-515B752503B5}" type="slidenum">
              <a:rPr lang="en-GB"/>
              <a:pPr/>
              <a:t>29</a:t>
            </a:fld>
            <a:endParaRPr lang="en-GB"/>
          </a:p>
        </p:txBody>
      </p:sp>
      <p:sp>
        <p:nvSpPr>
          <p:cNvPr id="192516" name="Rectangle 2"/>
          <p:cNvSpPr>
            <a:spLocks noGrp="1" noRot="1" noChangeAspect="1" noChangeArrowheads="1" noTextEdit="1"/>
          </p:cNvSpPr>
          <p:nvPr>
            <p:ph type="sldImg"/>
          </p:nvPr>
        </p:nvSpPr>
        <p:spPr>
          <a:ln/>
        </p:spPr>
      </p:sp>
      <p:sp>
        <p:nvSpPr>
          <p:cNvPr id="192517" name="Rectangle 3"/>
          <p:cNvSpPr>
            <a:spLocks noGrp="1" noChangeArrowheads="1"/>
          </p:cNvSpPr>
          <p:nvPr>
            <p:ph type="body" idx="1"/>
          </p:nvPr>
        </p:nvSpPr>
        <p:spPr>
          <a:noFill/>
          <a:ln/>
        </p:spPr>
        <p:txBody>
          <a:bodyPr/>
          <a:lstStyle/>
          <a:p>
            <a:r>
              <a:rPr lang="en-GB" smtClean="0">
                <a:latin typeface="Times New Roman" pitchFamily="18" charset="0"/>
              </a:rPr>
              <a:t>Verse 18 of Psalm 22 is remarkable. It foretells the events of the crucifixion with amazing precision. Two things happen to the clothes of the executed man in Psalm 22 – some are divided amongst a group whereas part of his clothing is won by gambling in a game of chance. John explains to us exactly what happened: “Then the soldiers, when they had crucified Jesus, took His garments and made four parts, to each soldier a part, and also the tunic. Now the tunic was without seam, woven from the top in one piece. They said therefore among themselves, "Let us not tear it, but cast lots for it, whose it shall be.“</a:t>
            </a:r>
          </a:p>
          <a:p>
            <a:r>
              <a:rPr lang="en-GB" smtClean="0">
                <a:latin typeface="Times New Roman" pitchFamily="18" charset="0"/>
              </a:rPr>
              <a:t>So we see that most of Jesus’ clothing was torn into four shares and divided between four soldiers, but when it comes to the tunic, it is so beautifully made that they do not want to tear it, so they cast lots for it – just as the Psalm predicted!</a:t>
            </a:r>
          </a:p>
          <a:p>
            <a:endParaRPr lang="en-GB" smtClean="0">
              <a:latin typeface="Times New Roman" pitchFamily="18" charset="0"/>
            </a:endParaRPr>
          </a:p>
          <a:p>
            <a:r>
              <a:rPr lang="en-GB" smtClean="0">
                <a:latin typeface="Times New Roman" pitchFamily="18" charset="0"/>
              </a:rPr>
              <a:t>This taking of Jesus clothing is subtlety revealing to us the humiliation which Jesus suffered for us. If the soldiers had taken his clothing then we are being shown that Jesus was crucified naked, according to Roman custom. What shame he went through for us!</a:t>
            </a:r>
          </a:p>
          <a:p>
            <a:r>
              <a:rPr lang="en-GB" smtClean="0">
                <a:latin typeface="Times New Roman" pitchFamily="18" charset="0"/>
              </a:rPr>
              <a:t>Psalm 22 clearly identifies that Jesus is indeed God’s promised Messiah, as do hundreds of other Old Testament predictions which were only true of Jesus.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93539"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8045E057-8441-4CB7-9B3A-279F952179CF}" type="slidenum">
              <a:rPr lang="en-GB"/>
              <a:pPr/>
              <a:t>30</a:t>
            </a:fld>
            <a:endParaRPr lang="en-GB"/>
          </a:p>
        </p:txBody>
      </p:sp>
      <p:sp>
        <p:nvSpPr>
          <p:cNvPr id="193540" name="Rectangle 2"/>
          <p:cNvSpPr>
            <a:spLocks noGrp="1" noRot="1" noChangeAspect="1" noChangeArrowheads="1" noTextEdit="1"/>
          </p:cNvSpPr>
          <p:nvPr>
            <p:ph type="sldImg"/>
          </p:nvPr>
        </p:nvSpPr>
        <p:spPr>
          <a:ln/>
        </p:spPr>
      </p:sp>
      <p:sp>
        <p:nvSpPr>
          <p:cNvPr id="193541" name="Rectangle 3"/>
          <p:cNvSpPr>
            <a:spLocks noGrp="1" noChangeArrowheads="1"/>
          </p:cNvSpPr>
          <p:nvPr>
            <p:ph type="body" idx="1"/>
          </p:nvPr>
        </p:nvSpPr>
        <p:spPr>
          <a:noFill/>
          <a:ln/>
        </p:spPr>
        <p:txBody>
          <a:bodyPr/>
          <a:lstStyle/>
          <a:p>
            <a:pPr>
              <a:lnSpc>
                <a:spcPct val="80000"/>
              </a:lnSpc>
            </a:pPr>
            <a:r>
              <a:rPr lang="en-GB" sz="1000" smtClean="0">
                <a:latin typeface="Times New Roman" pitchFamily="18" charset="0"/>
              </a:rPr>
              <a:t>Some people argue that Jesus deliberately set out to fulfil Old Testament Prophecies about the Messiah, and so deceive the people into believing a lie. Granted, there are certain Old Testament prophecies that Jesus could have selected to deliberately stage. For example, in an Old Testament book called Zechariah, there is a prediction that the Messiah would ride into Jerusalem on a donkey. This is exactly what Jesus did. “There you are,” say the critics, “Jesus knew about this prophecy and grabbed a donkey and rode in to Jerusalem.”</a:t>
            </a:r>
          </a:p>
          <a:p>
            <a:pPr>
              <a:lnSpc>
                <a:spcPct val="80000"/>
              </a:lnSpc>
            </a:pPr>
            <a:endParaRPr lang="en-GB" sz="1000" smtClean="0">
              <a:latin typeface="Times New Roman" pitchFamily="18" charset="0"/>
            </a:endParaRPr>
          </a:p>
          <a:p>
            <a:pPr>
              <a:lnSpc>
                <a:spcPct val="80000"/>
              </a:lnSpc>
            </a:pPr>
            <a:r>
              <a:rPr lang="en-GB" sz="1000" smtClean="0">
                <a:latin typeface="Times New Roman" pitchFamily="18" charset="0"/>
              </a:rPr>
              <a:t>But, &lt;PAUSE&gt; what about all the prophecies which Jesus fulfilled that he couldn’t possibly have arranged himself? Let me give you just eight examples of what I mean:</a:t>
            </a:r>
          </a:p>
          <a:p>
            <a:pPr>
              <a:lnSpc>
                <a:spcPct val="80000"/>
              </a:lnSpc>
            </a:pPr>
            <a:endParaRPr lang="en-GB" sz="1000" smtClean="0">
              <a:latin typeface="Times New Roman" pitchFamily="18" charset="0"/>
            </a:endParaRPr>
          </a:p>
          <a:p>
            <a:pPr>
              <a:lnSpc>
                <a:spcPct val="80000"/>
              </a:lnSpc>
            </a:pPr>
            <a:r>
              <a:rPr lang="en-GB" sz="1000" smtClean="0">
                <a:latin typeface="Times New Roman" pitchFamily="18" charset="0"/>
              </a:rPr>
              <a:t>How could Jesus have:</a:t>
            </a:r>
          </a:p>
          <a:p>
            <a:pPr lvl="1">
              <a:lnSpc>
                <a:spcPct val="80000"/>
              </a:lnSpc>
            </a:pPr>
            <a:r>
              <a:rPr lang="en-GB" sz="1000" smtClean="0">
                <a:latin typeface="Times New Roman" pitchFamily="18" charset="0"/>
              </a:rPr>
              <a:t>Be a direct descendant of King David?</a:t>
            </a:r>
          </a:p>
          <a:p>
            <a:pPr lvl="1">
              <a:lnSpc>
                <a:spcPct val="80000"/>
              </a:lnSpc>
            </a:pPr>
            <a:r>
              <a:rPr lang="en-GB" sz="1000" smtClean="0">
                <a:latin typeface="Times New Roman" pitchFamily="18" charset="0"/>
              </a:rPr>
              <a:t>Be born in Bethlehem?</a:t>
            </a:r>
          </a:p>
          <a:p>
            <a:pPr lvl="1">
              <a:lnSpc>
                <a:spcPct val="80000"/>
              </a:lnSpc>
            </a:pPr>
            <a:r>
              <a:rPr lang="en-GB" sz="1000" smtClean="0">
                <a:latin typeface="Times New Roman" pitchFamily="18" charset="0"/>
              </a:rPr>
              <a:t>Flee to Egypt from the persecution of King Herod?</a:t>
            </a:r>
          </a:p>
          <a:p>
            <a:pPr lvl="1">
              <a:lnSpc>
                <a:spcPct val="80000"/>
              </a:lnSpc>
            </a:pPr>
            <a:r>
              <a:rPr lang="en-GB" sz="1000" smtClean="0">
                <a:latin typeface="Times New Roman" pitchFamily="18" charset="0"/>
              </a:rPr>
              <a:t>Grow up in Nazareth?</a:t>
            </a:r>
          </a:p>
          <a:p>
            <a:pPr lvl="1">
              <a:lnSpc>
                <a:spcPct val="80000"/>
              </a:lnSpc>
            </a:pPr>
            <a:r>
              <a:rPr lang="en-GB" sz="1000" smtClean="0">
                <a:latin typeface="Times New Roman" pitchFamily="18" charset="0"/>
              </a:rPr>
              <a:t>Be betrayed for 30 pieces of silver by a close friend?</a:t>
            </a:r>
          </a:p>
          <a:p>
            <a:pPr lvl="1">
              <a:lnSpc>
                <a:spcPct val="80000"/>
              </a:lnSpc>
            </a:pPr>
            <a:r>
              <a:rPr lang="en-GB" sz="1000" smtClean="0">
                <a:latin typeface="Times New Roman" pitchFamily="18" charset="0"/>
              </a:rPr>
              <a:t>Be crucified?</a:t>
            </a:r>
          </a:p>
          <a:p>
            <a:pPr lvl="1">
              <a:lnSpc>
                <a:spcPct val="80000"/>
              </a:lnSpc>
            </a:pPr>
            <a:r>
              <a:rPr lang="en-GB" sz="1000" smtClean="0">
                <a:latin typeface="Times New Roman" pitchFamily="18" charset="0"/>
              </a:rPr>
              <a:t>Have his clothing divided amongst the soldiers, and the owner of his special tunic would be decided by casting lots?</a:t>
            </a:r>
          </a:p>
          <a:p>
            <a:pPr lvl="1">
              <a:lnSpc>
                <a:spcPct val="80000"/>
              </a:lnSpc>
            </a:pPr>
            <a:r>
              <a:rPr lang="en-GB" sz="1000" smtClean="0">
                <a:latin typeface="Times New Roman" pitchFamily="18" charset="0"/>
              </a:rPr>
              <a:t>Not have any of his bones broken on the cross?</a:t>
            </a:r>
          </a:p>
          <a:p>
            <a:pPr lvl="1">
              <a:lnSpc>
                <a:spcPct val="80000"/>
              </a:lnSpc>
            </a:pPr>
            <a:r>
              <a:rPr lang="en-GB" sz="1000" smtClean="0">
                <a:latin typeface="Times New Roman" pitchFamily="18" charset="0"/>
              </a:rPr>
              <a:t>Be raised from the dead?</a:t>
            </a:r>
          </a:p>
          <a:p>
            <a:pPr>
              <a:lnSpc>
                <a:spcPct val="80000"/>
              </a:lnSpc>
            </a:pPr>
            <a:r>
              <a:rPr lang="en-GB" sz="1000" smtClean="0">
                <a:latin typeface="Times New Roman" pitchFamily="18" charset="0"/>
              </a:rPr>
              <a:t>I put it to you that Jesus could </a:t>
            </a:r>
            <a:r>
              <a:rPr lang="en-GB" sz="1000" b="1" u="sng" smtClean="0">
                <a:latin typeface="Times New Roman" pitchFamily="18" charset="0"/>
              </a:rPr>
              <a:t>not </a:t>
            </a:r>
            <a:r>
              <a:rPr lang="en-GB" sz="1000" smtClean="0">
                <a:latin typeface="Times New Roman" pitchFamily="18" charset="0"/>
              </a:rPr>
              <a:t>have arranged these things, and that it is not reasonable to deny that Jesus is the Messiah on these grounds. Moreover, the fact that Jesus fulfilled hundreds of Old Testament prophecies about the Messiah, also proves that God exists, the Bible is true, and that God has a plan and is controlling world affairs.</a:t>
            </a:r>
          </a:p>
          <a:p>
            <a:pPr>
              <a:lnSpc>
                <a:spcPct val="80000"/>
              </a:lnSpc>
            </a:pPr>
            <a:endParaRPr lang="en-GB" sz="1000"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94563"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248E7BB8-1D73-49CE-BBF2-C6C18E994FAE}" type="slidenum">
              <a:rPr lang="en-GB"/>
              <a:pPr/>
              <a:t>31</a:t>
            </a:fld>
            <a:endParaRPr lang="en-GB"/>
          </a:p>
        </p:txBody>
      </p:sp>
      <p:sp>
        <p:nvSpPr>
          <p:cNvPr id="194564" name="Rectangle 2"/>
          <p:cNvSpPr>
            <a:spLocks noGrp="1" noRot="1" noChangeAspect="1" noChangeArrowheads="1" noTextEdit="1"/>
          </p:cNvSpPr>
          <p:nvPr>
            <p:ph type="sldImg"/>
          </p:nvPr>
        </p:nvSpPr>
        <p:spPr>
          <a:ln/>
        </p:spPr>
      </p:sp>
      <p:sp>
        <p:nvSpPr>
          <p:cNvPr id="194565" name="Rectangle 3"/>
          <p:cNvSpPr>
            <a:spLocks noGrp="1" noChangeArrowheads="1"/>
          </p:cNvSpPr>
          <p:nvPr>
            <p:ph type="body" idx="1"/>
          </p:nvPr>
        </p:nvSpPr>
        <p:spPr>
          <a:noFill/>
          <a:ln/>
        </p:spPr>
        <p:txBody>
          <a:bodyPr/>
          <a:lstStyle/>
          <a:p>
            <a:r>
              <a:rPr lang="en-GB" smtClean="0">
                <a:latin typeface="Times New Roman" pitchFamily="18" charset="0"/>
              </a:rPr>
              <a:t>When presented with this kind of compelling evidence that Jesus is Messiah, however, some people argue that it’s just a coincidence that Jesus fulfilled Old Testament prophecies like Psalm 22.</a:t>
            </a:r>
          </a:p>
          <a:p>
            <a:endParaRPr lang="en-GB" smtClean="0">
              <a:latin typeface="Times New Roman" pitchFamily="18" charset="0"/>
            </a:endParaRPr>
          </a:p>
          <a:p>
            <a:r>
              <a:rPr lang="en-GB" smtClean="0">
                <a:latin typeface="Times New Roman" pitchFamily="18" charset="0"/>
              </a:rPr>
              <a:t>But the coincidence argument is, unconvincing. There are hundreds of Old Testament prophecies about Jesus. And Peter Stoner, a mathematician, estimated that for one single person to fulfil just forty eight prophecies about the Messiah was about one chance in a… well, you can see the number on the slide.  If you can’t see, I’m sorry, but I had to use small text to get all the zero’s on the slide.</a:t>
            </a:r>
          </a:p>
          <a:p>
            <a:endParaRPr lang="en-GB" smtClean="0">
              <a:latin typeface="Times New Roman" pitchFamily="18" charset="0"/>
            </a:endParaRPr>
          </a:p>
          <a:p>
            <a:r>
              <a:rPr lang="en-GB" smtClean="0">
                <a:latin typeface="Times New Roman" pitchFamily="18" charset="0"/>
              </a:rPr>
              <a:t>You could, it takes more faith to believe that Jesus is </a:t>
            </a:r>
            <a:r>
              <a:rPr lang="en-GB" b="1" u="sng" smtClean="0">
                <a:latin typeface="Times New Roman" pitchFamily="18" charset="0"/>
              </a:rPr>
              <a:t>not </a:t>
            </a:r>
            <a:r>
              <a:rPr lang="en-GB" smtClean="0">
                <a:latin typeface="Times New Roman" pitchFamily="18" charset="0"/>
              </a:rPr>
              <a:t>Messiah than to accept that he </a:t>
            </a:r>
            <a:r>
              <a:rPr lang="en-GB" b="1" u="sng" smtClean="0">
                <a:latin typeface="Times New Roman" pitchFamily="18" charset="0"/>
              </a:rPr>
              <a:t>is</a:t>
            </a:r>
            <a:r>
              <a:rPr lang="en-GB" smtClean="0">
                <a:latin typeface="Times New Roman" pitchFamily="18" charset="0"/>
              </a:rPr>
              <a:t> the Messiah, spoken of in the Bible.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4"/>
          <p:cNvSpPr>
            <a:spLocks noGrp="1" noChangeArrowheads="1"/>
          </p:cNvSpPr>
          <p:nvPr>
            <p:ph type="hdr" sz="quarter" idx="4294967295"/>
          </p:nvPr>
        </p:nvSpPr>
        <p:spPr bwMode="auto">
          <a:xfrm>
            <a:off x="0" y="0"/>
            <a:ext cx="2984500" cy="500063"/>
          </a:xfrm>
          <a:prstGeom prst="rect">
            <a:avLst/>
          </a:prstGeom>
          <a:noFill/>
          <a:ln>
            <a:miter lim="800000"/>
            <a:headEnd/>
            <a:tailEnd/>
          </a:ln>
        </p:spPr>
        <p:txBody>
          <a:bodyPr lIns="93159" tIns="46580" rIns="93159" bIns="46580"/>
          <a:lstStyle/>
          <a:p>
            <a:r>
              <a:rPr lang="en-GB"/>
              <a:t>Original Christianity in a Nutshell</a:t>
            </a:r>
          </a:p>
        </p:txBody>
      </p:sp>
      <p:sp>
        <p:nvSpPr>
          <p:cNvPr id="195587" name="Rectangle 7"/>
          <p:cNvSpPr>
            <a:spLocks noGrp="1" noChangeArrowheads="1"/>
          </p:cNvSpPr>
          <p:nvPr>
            <p:ph type="sldNum" sz="quarter" idx="4294967295"/>
          </p:nvPr>
        </p:nvSpPr>
        <p:spPr bwMode="auto">
          <a:xfrm>
            <a:off x="3902075" y="9518650"/>
            <a:ext cx="2984500" cy="500063"/>
          </a:xfrm>
          <a:prstGeom prst="rect">
            <a:avLst/>
          </a:prstGeom>
          <a:noFill/>
          <a:ln>
            <a:miter lim="800000"/>
            <a:headEnd/>
            <a:tailEnd/>
          </a:ln>
        </p:spPr>
        <p:txBody>
          <a:bodyPr lIns="93159" tIns="46580" rIns="93159" bIns="46580"/>
          <a:lstStyle/>
          <a:p>
            <a:fld id="{77855820-09A7-4A23-8414-793C3748C803}" type="slidenum">
              <a:rPr lang="en-GB"/>
              <a:pPr/>
              <a:t>32</a:t>
            </a:fld>
            <a:endParaRPr lang="en-GB"/>
          </a:p>
        </p:txBody>
      </p:sp>
      <p:sp>
        <p:nvSpPr>
          <p:cNvPr id="195588" name="Rectangle 2"/>
          <p:cNvSpPr>
            <a:spLocks noGrp="1" noRot="1" noChangeAspect="1" noChangeArrowheads="1" noTextEdit="1"/>
          </p:cNvSpPr>
          <p:nvPr>
            <p:ph type="sldImg"/>
          </p:nvPr>
        </p:nvSpPr>
        <p:spPr>
          <a:ln/>
        </p:spPr>
      </p:sp>
      <p:sp>
        <p:nvSpPr>
          <p:cNvPr id="195589" name="Rectangle 3"/>
          <p:cNvSpPr>
            <a:spLocks noGrp="1" noChangeArrowheads="1"/>
          </p:cNvSpPr>
          <p:nvPr>
            <p:ph type="body" idx="1"/>
          </p:nvPr>
        </p:nvSpPr>
        <p:spPr>
          <a:noFill/>
          <a:ln/>
        </p:spPr>
        <p:txBody>
          <a:bodyPr/>
          <a:lstStyle/>
          <a:p>
            <a:pPr>
              <a:buFontTx/>
              <a:buBlip>
                <a:blip r:embed="rId3"/>
              </a:buBlip>
            </a:pPr>
            <a:r>
              <a:rPr lang="en-GB" sz="1600" smtClean="0">
                <a:latin typeface="Times New Roman" pitchFamily="18" charset="0"/>
              </a:rPr>
              <a:t>The Bible predicted that The Messiah would come.</a:t>
            </a:r>
          </a:p>
          <a:p>
            <a:pPr>
              <a:buFontTx/>
              <a:buBlip>
                <a:blip r:embed="rId3"/>
              </a:buBlip>
            </a:pPr>
            <a:r>
              <a:rPr lang="en-GB" sz="1600" smtClean="0">
                <a:latin typeface="Times New Roman" pitchFamily="18" charset="0"/>
              </a:rPr>
              <a:t>The Jews knew this and were expecting him.</a:t>
            </a:r>
          </a:p>
          <a:p>
            <a:pPr>
              <a:buFontTx/>
              <a:buBlip>
                <a:blip r:embed="rId3"/>
              </a:buBlip>
            </a:pPr>
            <a:r>
              <a:rPr lang="en-GB" sz="1600" smtClean="0">
                <a:latin typeface="Times New Roman" pitchFamily="18" charset="0"/>
              </a:rPr>
              <a:t>They did not recognise him when he came.</a:t>
            </a:r>
          </a:p>
          <a:p>
            <a:pPr>
              <a:buFontTx/>
              <a:buBlip>
                <a:blip r:embed="rId3"/>
              </a:buBlip>
            </a:pPr>
            <a:r>
              <a:rPr lang="en-GB" sz="1600" smtClean="0">
                <a:latin typeface="Times New Roman" pitchFamily="18" charset="0"/>
              </a:rPr>
              <a:t>The Jews did not expect Messiah to suffer.</a:t>
            </a:r>
          </a:p>
          <a:p>
            <a:pPr>
              <a:buFontTx/>
              <a:buBlip>
                <a:blip r:embed="rId3"/>
              </a:buBlip>
            </a:pPr>
            <a:r>
              <a:rPr lang="en-GB" sz="1600" smtClean="0">
                <a:latin typeface="Times New Roman" pitchFamily="18" charset="0"/>
              </a:rPr>
              <a:t>Jesus </a:t>
            </a:r>
            <a:r>
              <a:rPr lang="en-GB" sz="1600" u="sng" smtClean="0">
                <a:latin typeface="Times New Roman" pitchFamily="18" charset="0"/>
              </a:rPr>
              <a:t>is</a:t>
            </a:r>
            <a:r>
              <a:rPr lang="en-GB" sz="1600" smtClean="0">
                <a:latin typeface="Times New Roman" pitchFamily="18" charset="0"/>
              </a:rPr>
              <a:t> the Messiah predicted in the Bible.</a:t>
            </a:r>
          </a:p>
          <a:p>
            <a:pPr>
              <a:buFontTx/>
              <a:buBlip>
                <a:blip r:embed="rId3"/>
              </a:buBlip>
            </a:pPr>
            <a:r>
              <a:rPr lang="en-GB" sz="1600" smtClean="0">
                <a:latin typeface="Times New Roman" pitchFamily="18" charset="0"/>
              </a:rPr>
              <a:t>Jesus will return to become king.</a:t>
            </a:r>
          </a:p>
          <a:p>
            <a:pPr>
              <a:buFontTx/>
              <a:buBlip>
                <a:blip r:embed="rId3"/>
              </a:buBlip>
            </a:pPr>
            <a:r>
              <a:rPr lang="en-GB" sz="1600" smtClean="0">
                <a:latin typeface="Times New Roman" pitchFamily="18" charset="0"/>
              </a:rPr>
              <a:t>Jesus will rule as king over the whole earth.</a:t>
            </a:r>
            <a:endParaRPr lang="en-GB" smtClean="0">
              <a:latin typeface="Times New Roman" pitchFamily="18" charset="0"/>
            </a:endParaRPr>
          </a:p>
          <a:p>
            <a:endParaRPr lang="en-GB" smtClean="0">
              <a:latin typeface="Times New Roman" pitchFamily="18" charset="0"/>
            </a:endParaRPr>
          </a:p>
          <a:p>
            <a:r>
              <a:rPr lang="en-GB" smtClean="0">
                <a:latin typeface="Times New Roman" pitchFamily="18" charset="0"/>
              </a:rPr>
              <a:t>Thank you very much for listening. I’m now going to hand over to Pete, and he’ll tell you more about God’s kingdom.</a:t>
            </a:r>
          </a:p>
          <a:p>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1688"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57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1687"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16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2950" y="1828800"/>
            <a:ext cx="4132263" cy="4035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7613" y="1828800"/>
            <a:ext cx="4132262" cy="4035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6988"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75" y="1535113"/>
            <a:ext cx="4379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9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500" y="273050"/>
            <a:ext cx="55387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5187"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51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513" y="5367338"/>
            <a:ext cx="59451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6438" y="314325"/>
            <a:ext cx="2103437" cy="5549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2950" y="314325"/>
            <a:ext cx="6161088" cy="5549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42950" y="314325"/>
            <a:ext cx="8416925" cy="1428750"/>
          </a:xfrm>
        </p:spPr>
        <p:txBody>
          <a:bodyPr/>
          <a:lstStyle/>
          <a:p>
            <a:r>
              <a:rPr lang="en-US" smtClean="0"/>
              <a:t>Click to edit Master 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2950" y="314325"/>
            <a:ext cx="8416925" cy="14287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2950" y="1828800"/>
            <a:ext cx="4132263" cy="4035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7613" y="1828800"/>
            <a:ext cx="4132262" cy="4035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43069" y="457200"/>
            <a:ext cx="842145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43069" y="457200"/>
            <a:ext cx="842145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43069" y="1828800"/>
            <a:ext cx="4134513" cy="4038600"/>
          </a:xfrm>
        </p:spPr>
        <p:txBody>
          <a:bodyPr/>
          <a:lstStyle/>
          <a:p>
            <a:pPr lvl="0"/>
            <a:endParaRPr lang="en-US" noProof="0" dirty="0"/>
          </a:p>
        </p:txBody>
      </p:sp>
      <p:sp>
        <p:nvSpPr>
          <p:cNvPr id="4" name="Text Placeholder 3"/>
          <p:cNvSpPr>
            <a:spLocks noGrp="1"/>
          </p:cNvSpPr>
          <p:nvPr>
            <p:ph type="body" sz="half" idx="2"/>
          </p:nvPr>
        </p:nvSpPr>
        <p:spPr>
          <a:xfrm>
            <a:off x="5030006" y="1828800"/>
            <a:ext cx="4134513"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43069" y="457200"/>
            <a:ext cx="84214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43069" y="1828800"/>
            <a:ext cx="4134513"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030006" y="1828800"/>
            <a:ext cx="4134513" cy="4038600"/>
          </a:xfrm>
        </p:spPr>
        <p:txBody>
          <a:bodyPr/>
          <a:lstStyle/>
          <a:p>
            <a:pPr lvl="0"/>
            <a:endParaRPr lang="en-US" noProof="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43069" y="457200"/>
            <a:ext cx="84214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43069" y="1828800"/>
            <a:ext cx="8421450" cy="4038600"/>
          </a:xfrm>
        </p:spPr>
        <p:txBody>
          <a:bodyPr/>
          <a:lstStyle/>
          <a:p>
            <a:pPr lvl="0"/>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742950" y="314325"/>
            <a:ext cx="8416925" cy="1428750"/>
          </a:xfrm>
          <a:prstGeom prst="rect">
            <a:avLst/>
          </a:prstGeom>
          <a:noFill/>
          <a:ln w="9525">
            <a:noFill/>
            <a:round/>
            <a:headEnd/>
            <a:tailEnd/>
          </a:ln>
        </p:spPr>
        <p:txBody>
          <a:bodyPr vert="horz" wrap="square" lIns="90360" tIns="44280" rIns="90360" bIns="44280" numCol="1" anchor="ctr" anchorCtr="0" compatLnSpc="1">
            <a:prstTxWarp prst="textNoShape">
              <a:avLst/>
            </a:prstTxWarp>
          </a:bodyPr>
          <a:lstStyle/>
          <a:p>
            <a:pPr lvl="0"/>
            <a:r>
              <a:rPr lang="en-GB" smtClean="0"/>
              <a:t>Click to edit the title text format</a:t>
            </a:r>
          </a:p>
        </p:txBody>
      </p:sp>
      <p:sp>
        <p:nvSpPr>
          <p:cNvPr id="2051" name="Rectangle 2"/>
          <p:cNvSpPr>
            <a:spLocks noGrp="1" noChangeArrowheads="1"/>
          </p:cNvSpPr>
          <p:nvPr>
            <p:ph type="body" idx="1"/>
          </p:nvPr>
        </p:nvSpPr>
        <p:spPr bwMode="auto">
          <a:xfrm>
            <a:off x="742950" y="1828800"/>
            <a:ext cx="8416925" cy="4035425"/>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pic>
        <p:nvPicPr>
          <p:cNvPr id="2052" name="Picture 3"/>
          <p:cNvPicPr>
            <a:picLocks noChangeAspect="1" noChangeArrowheads="1"/>
          </p:cNvPicPr>
          <p:nvPr/>
        </p:nvPicPr>
        <p:blipFill>
          <a:blip r:embed="rId19" cstate="print"/>
          <a:srcRect/>
          <a:stretch>
            <a:fillRect/>
          </a:stretch>
        </p:blipFill>
        <p:spPr bwMode="auto">
          <a:xfrm>
            <a:off x="8629650" y="5257800"/>
            <a:ext cx="1000125" cy="1333500"/>
          </a:xfrm>
          <a:prstGeom prst="rect">
            <a:avLst/>
          </a:prstGeom>
          <a:noFill/>
          <a:ln w="9525">
            <a:noFill/>
            <a:round/>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mj-lt"/>
          <a:ea typeface="Lucida Sans Unicode" charset="0"/>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9pPr>
    </p:titleStyle>
    <p:body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6.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5.xml"/><Relationship Id="rId1" Type="http://schemas.openxmlformats.org/officeDocument/2006/relationships/tags" Target="../tags/tag5.xml"/><Relationship Id="rId5" Type="http://schemas.openxmlformats.org/officeDocument/2006/relationships/image" Target="../media/image7.jpe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ags" Target="../tags/tag7.xml"/><Relationship Id="rId5" Type="http://schemas.openxmlformats.org/officeDocument/2006/relationships/image" Target="../media/image8.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7.xml"/><Relationship Id="rId1" Type="http://schemas.openxmlformats.org/officeDocument/2006/relationships/tags" Target="../tags/tag1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6.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8.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3074" name="Title 1"/>
          <p:cNvSpPr>
            <a:spLocks noGrp="1"/>
          </p:cNvSpPr>
          <p:nvPr>
            <p:ph type="ctrTitle"/>
          </p:nvPr>
        </p:nvSpPr>
        <p:spPr>
          <a:xfrm>
            <a:off x="777875" y="981075"/>
            <a:ext cx="8421688" cy="2437274"/>
          </a:xfrm>
        </p:spPr>
        <p:txBody>
          <a:bodyPr/>
          <a:lstStyle/>
          <a:p>
            <a:r>
              <a:rPr lang="en-GB" sz="7200" dirty="0" smtClean="0"/>
              <a:t>The Bible in a Nutshell</a:t>
            </a:r>
          </a:p>
        </p:txBody>
      </p:sp>
      <p:sp>
        <p:nvSpPr>
          <p:cNvPr id="3075" name="Subtitle 2"/>
          <p:cNvSpPr>
            <a:spLocks noGrp="1"/>
          </p:cNvSpPr>
          <p:nvPr>
            <p:ph type="subTitle" idx="1"/>
          </p:nvPr>
        </p:nvSpPr>
        <p:spPr>
          <a:xfrm>
            <a:off x="1570038" y="3573017"/>
            <a:ext cx="6935787" cy="2592834"/>
          </a:xfrm>
        </p:spPr>
        <p:txBody>
          <a:bodyPr/>
          <a:lstStyle/>
          <a:p>
            <a:r>
              <a:rPr lang="en-GB" dirty="0" smtClean="0"/>
              <a:t>Burton </a:t>
            </a:r>
            <a:r>
              <a:rPr lang="en-GB" dirty="0" err="1" smtClean="0"/>
              <a:t>Christadelphians</a:t>
            </a:r>
            <a:endParaRPr lang="en-GB" dirty="0" smtClean="0"/>
          </a:p>
          <a:p>
            <a:endParaRPr lang="en-GB" dirty="0" smtClean="0"/>
          </a:p>
          <a:p>
            <a:endParaRPr lang="en-GB" dirty="0"/>
          </a:p>
          <a:p>
            <a:endParaRPr lang="en-GB" dirty="0"/>
          </a:p>
          <a:p>
            <a:r>
              <a:rPr lang="en-GB" sz="1600" dirty="0" smtClean="0"/>
              <a:t>All images and text apart from Scripture quotations </a:t>
            </a:r>
            <a:br>
              <a:rPr lang="en-GB" sz="1600" dirty="0" smtClean="0"/>
            </a:br>
            <a:r>
              <a:rPr lang="en-GB" sz="1600" dirty="0" smtClean="0"/>
              <a:t>are copyright The </a:t>
            </a:r>
            <a:r>
              <a:rPr lang="en-GB" sz="1600" dirty="0" err="1" smtClean="0"/>
              <a:t>Christadelphians</a:t>
            </a:r>
            <a:endParaRPr lang="en-GB" sz="1600" dirty="0" smtClean="0"/>
          </a:p>
          <a:p>
            <a:endParaRPr lang="en-GB" dirty="0" smtClean="0"/>
          </a:p>
          <a:p>
            <a:endParaRPr lang="en-GB" dirty="0" smtClean="0"/>
          </a:p>
        </p:txBody>
      </p:sp>
      <p:sp>
        <p:nvSpPr>
          <p:cNvPr id="5" name="Subtitle 2"/>
          <p:cNvSpPr txBox="1">
            <a:spLocks/>
          </p:cNvSpPr>
          <p:nvPr/>
        </p:nvSpPr>
        <p:spPr bwMode="auto">
          <a:xfrm>
            <a:off x="1485900" y="4437063"/>
            <a:ext cx="6935788" cy="1201737"/>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0" indent="0" algn="ctr" defTabSz="449263" rtl="0" eaLnBrk="0" fontAlgn="base" hangingPunct="0">
              <a:spcBef>
                <a:spcPts val="650"/>
              </a:spcBef>
              <a:spcAft>
                <a:spcPct val="0"/>
              </a:spcAft>
              <a:buClr>
                <a:srgbClr val="000000"/>
              </a:buClr>
              <a:buSzPct val="100000"/>
              <a:buFont typeface="Times New Roman" pitchFamily="18" charset="0"/>
              <a:buNone/>
              <a:defRPr sz="2600" b="1">
                <a:solidFill>
                  <a:srgbClr val="972101"/>
                </a:solidFill>
                <a:latin typeface="+mn-lt"/>
                <a:ea typeface="Lucida Sans Unicode" charset="0"/>
                <a:cs typeface="+mn-cs"/>
              </a:defRPr>
            </a:lvl1pPr>
            <a:lvl2pPr marL="4572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2pPr>
            <a:lvl3pPr marL="9144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3pPr>
            <a:lvl4pPr marL="13716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4pPr>
            <a:lvl5pPr marL="18288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5pPr>
            <a:lvl6pPr marL="22860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6pPr>
            <a:lvl7pPr marL="27432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7pPr>
            <a:lvl8pPr marL="32004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8pPr>
            <a:lvl9pPr marL="36576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9pPr>
          </a:lstStyle>
          <a:p>
            <a:r>
              <a:rPr lang="en-GB" sz="4400" dirty="0" smtClean="0"/>
              <a:t>Part </a:t>
            </a:r>
            <a:r>
              <a:rPr lang="en-GB" sz="4400" dirty="0" smtClean="0"/>
              <a:t>2</a:t>
            </a:r>
            <a:endParaRPr lang="en-GB" sz="4400" dirty="0" smtClean="0"/>
          </a:p>
        </p:txBody>
      </p:sp>
    </p:spTree>
    <p:extLst>
      <p:ext uri="{BB962C8B-B14F-4D97-AF65-F5344CB8AC3E}">
        <p14:creationId xmlns:p14="http://schemas.microsoft.com/office/powerpoint/2010/main" val="2349024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4" cstate="print">
            <a:lum bright="60000"/>
          </a:blip>
          <a:srcRect/>
          <a:stretch>
            <a:fillRect/>
          </a:stretch>
        </p:blipFill>
        <p:spPr bwMode="auto">
          <a:xfrm>
            <a:off x="2793554" y="105981"/>
            <a:ext cx="4968552" cy="6624737"/>
          </a:xfrm>
          <a:prstGeom prst="rect">
            <a:avLst/>
          </a:prstGeom>
          <a:ln w="9525">
            <a:noFill/>
            <a:round/>
            <a:headEnd/>
            <a:tailEnd/>
          </a:ln>
        </p:spPr>
      </p:pic>
      <p:sp>
        <p:nvSpPr>
          <p:cNvPr id="47106" name="Rectangle 1"/>
          <p:cNvSpPr>
            <a:spLocks noGrp="1" noChangeArrowheads="1"/>
          </p:cNvSpPr>
          <p:nvPr>
            <p:ph type="title"/>
          </p:nvPr>
        </p:nvSpPr>
        <p:spPr>
          <a:xfrm>
            <a:off x="762000" y="2286000"/>
            <a:ext cx="8382000" cy="1143000"/>
          </a:xfrm>
        </p:spPr>
        <p:txBody>
          <a:bodyPr/>
          <a:lstStyle/>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The Promises to Eve, Abraham, David &amp; Mary</a:t>
            </a:r>
          </a:p>
        </p:txBody>
      </p:sp>
      <p:sp>
        <p:nvSpPr>
          <p:cNvPr id="47107" name="Rectangle 2"/>
          <p:cNvSpPr>
            <a:spLocks noGrp="1" noChangeArrowheads="1"/>
          </p:cNvSpPr>
          <p:nvPr>
            <p:ph type="subTitle" idx="4294967295"/>
          </p:nvPr>
        </p:nvSpPr>
        <p:spPr>
          <a:xfrm>
            <a:off x="1524000" y="3886200"/>
            <a:ext cx="6934200" cy="1752600"/>
          </a:xfrm>
        </p:spPr>
        <p:txBody>
          <a:bodyPr/>
          <a:lstStyle/>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In the beginning</a:t>
            </a:r>
          </a:p>
        </p:txBody>
      </p:sp>
      <p:sp>
        <p:nvSpPr>
          <p:cNvPr id="48131" name="Rectangle 2"/>
          <p:cNvSpPr>
            <a:spLocks noGrp="1" noChangeArrowheads="1"/>
          </p:cNvSpPr>
          <p:nvPr>
            <p:ph type="body" idx="1"/>
          </p:nvPr>
        </p:nvSpPr>
        <p:spPr>
          <a:xfrm>
            <a:off x="742950" y="1828800"/>
            <a:ext cx="8420100" cy="4038600"/>
          </a:xfrm>
        </p:spPr>
        <p:txBody>
          <a:bodyPr/>
          <a:lstStyle/>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Adam and Eve faced a dreadful punishment when they disobeyed God but a ray of hope was also given.</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mtClean="0"/>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Eve was promised that one of her descendants would reverse the dreadful punishment that had come on them.</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mtClean="0"/>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This is a great promise which was fulfilled when Jesus Christ died on the cross.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In the beginning</a:t>
            </a:r>
          </a:p>
        </p:txBody>
      </p:sp>
      <p:sp>
        <p:nvSpPr>
          <p:cNvPr id="49155" name="Rectangle 2"/>
          <p:cNvSpPr>
            <a:spLocks noGrp="1" noChangeArrowheads="1"/>
          </p:cNvSpPr>
          <p:nvPr>
            <p:ph type="body" idx="1"/>
          </p:nvPr>
        </p:nvSpPr>
        <p:spPr>
          <a:xfrm>
            <a:off x="1354138" y="1828800"/>
            <a:ext cx="7488237" cy="4038600"/>
          </a:xfrm>
        </p:spPr>
        <p:txBody>
          <a:bodyPr/>
          <a:lstStyle/>
          <a:p>
            <a:pPr algn="l">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“And I will put enmity between you and the woman, </a:t>
            </a:r>
          </a:p>
          <a:p>
            <a:pPr algn="l">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And between thy seed and her Seed; </a:t>
            </a:r>
          </a:p>
          <a:p>
            <a:pPr algn="l">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He shall bruise your head, </a:t>
            </a:r>
          </a:p>
          <a:p>
            <a:pPr algn="l">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And you shall bruise His heel”</a:t>
            </a:r>
          </a:p>
          <a:p>
            <a:pPr algn="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i="1" smtClean="0">
                <a:solidFill>
                  <a:srgbClr val="000000"/>
                </a:solidFill>
              </a:rPr>
              <a:t>Genesis 3 v 15</a:t>
            </a:r>
          </a:p>
          <a:p>
            <a:pPr algn="l">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i="1" smtClean="0"/>
          </a:p>
        </p:txBody>
      </p:sp>
      <p:sp>
        <p:nvSpPr>
          <p:cNvPr id="6148" name="Text Box 3"/>
          <p:cNvSpPr txBox="1">
            <a:spLocks noChangeArrowheads="1"/>
          </p:cNvSpPr>
          <p:nvPr/>
        </p:nvSpPr>
        <p:spPr bwMode="auto">
          <a:xfrm>
            <a:off x="6480175" y="3779838"/>
            <a:ext cx="2262188" cy="517525"/>
          </a:xfrm>
          <a:prstGeom prst="rect">
            <a:avLst/>
          </a:prstGeom>
          <a:noFill/>
          <a:ln w="9525">
            <a:noFill/>
            <a:round/>
            <a:headEnd/>
            <a:tailEnd/>
          </a:ln>
        </p:spPr>
        <p:txBody>
          <a:bodyPr wrap="none" lIns="90000" tIns="45000" rIns="90000" bIns="45000"/>
          <a:lstStyle/>
          <a:p>
            <a:pPr>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000" i="1">
              <a:solidFill>
                <a:srgbClr val="000000"/>
              </a:solidFill>
              <a:latin typeface="+mn-lt"/>
              <a:cs typeface="Lucida Sans Unicode"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There were many promises</a:t>
            </a:r>
          </a:p>
        </p:txBody>
      </p:sp>
      <p:sp>
        <p:nvSpPr>
          <p:cNvPr id="50179" name="Rectangle 2"/>
          <p:cNvSpPr>
            <a:spLocks noGrp="1" noChangeArrowheads="1"/>
          </p:cNvSpPr>
          <p:nvPr>
            <p:ph type="body" idx="1"/>
          </p:nvPr>
        </p:nvSpPr>
        <p:spPr>
          <a:xfrm>
            <a:off x="488950" y="1844675"/>
            <a:ext cx="8529638" cy="4038600"/>
          </a:xfrm>
        </p:spPr>
        <p:txBody>
          <a:bodyPr/>
          <a:lstStyle/>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Abraham lived about 4,000 years ago</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mtClean="0"/>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God made a number of promises to Abraham. Fifteen are recorded in the Bible in the book of Genesis (chapters 12 to 22).</a:t>
            </a:r>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mtClean="0"/>
          </a:p>
          <a:p>
            <a: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Some of these are referred to in the New Testament (Romans 4: 17-19; Galatians 3: 8-16; Hebrews 6: 14; 11: 8-19) which shows how important they are.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ChangeArrowheads="1"/>
          </p:cNvSpPr>
          <p:nvPr/>
        </p:nvSpPr>
        <p:spPr bwMode="auto">
          <a:xfrm>
            <a:off x="742950" y="6248400"/>
            <a:ext cx="2063750" cy="457200"/>
          </a:xfrm>
          <a:prstGeom prst="rect">
            <a:avLst/>
          </a:prstGeom>
          <a:noFill/>
          <a:ln w="9525">
            <a:noFill/>
            <a:round/>
            <a:headEnd/>
            <a:tailEnd/>
          </a:ln>
        </p:spPr>
        <p:txBody>
          <a:bodyPr wrap="none" anchor="ctr"/>
          <a:lstStyle/>
          <a:p>
            <a:endParaRPr lang="en-US"/>
          </a:p>
        </p:txBody>
      </p:sp>
      <p:sp>
        <p:nvSpPr>
          <p:cNvPr id="51203" name="Rectangle 2"/>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Promises to Abraham</a:t>
            </a:r>
          </a:p>
        </p:txBody>
      </p:sp>
      <p:sp>
        <p:nvSpPr>
          <p:cNvPr id="51204" name="Rectangle 3"/>
          <p:cNvSpPr>
            <a:spLocks noGrp="1" noChangeArrowheads="1"/>
          </p:cNvSpPr>
          <p:nvPr>
            <p:ph type="body" idx="1"/>
          </p:nvPr>
        </p:nvSpPr>
        <p:spPr>
          <a:xfrm>
            <a:off x="993775" y="2057400"/>
            <a:ext cx="8169275" cy="3200400"/>
          </a:xfrm>
        </p:spPr>
        <p:txBody>
          <a:bodyPr/>
          <a:lstStyle/>
          <a:p>
            <a:pPr marL="339725" indent="-339725" algn="l">
              <a:spcBef>
                <a:spcPts val="700"/>
              </a:spcBef>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smtClean="0"/>
              <a:t>I will make you a great nation; </a:t>
            </a:r>
          </a:p>
          <a:p>
            <a:pPr marL="339725" indent="-339725" algn="l">
              <a:spcBef>
                <a:spcPts val="700"/>
              </a:spcBef>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smtClean="0"/>
              <a:t>I will bless you </a:t>
            </a:r>
          </a:p>
          <a:p>
            <a:pPr marL="339725" indent="-339725" algn="l">
              <a:spcBef>
                <a:spcPts val="700"/>
              </a:spcBef>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smtClean="0"/>
              <a:t>I will bless those who bless you, </a:t>
            </a:r>
          </a:p>
          <a:p>
            <a:pPr marL="339725" indent="-339725" algn="l">
              <a:spcBef>
                <a:spcPts val="700"/>
              </a:spcBef>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smtClean="0"/>
              <a:t>In you all the families of the earth shall be blessed.  </a:t>
            </a:r>
          </a:p>
          <a:p>
            <a:pPr marL="339725" indent="-339725" algn="r">
              <a:spcBef>
                <a:spcPts val="700"/>
              </a:spcBef>
              <a:buClrTx/>
              <a:buSzTx/>
              <a:buFont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000" b="0" i="1" smtClean="0">
                <a:solidFill>
                  <a:schemeClr val="tx1"/>
                </a:solidFill>
              </a:rPr>
              <a:t>Genesis 12: 1-3</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742950" y="188913"/>
            <a:ext cx="8420100" cy="792162"/>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God was very specific</a:t>
            </a:r>
          </a:p>
        </p:txBody>
      </p:sp>
      <p:sp>
        <p:nvSpPr>
          <p:cNvPr id="52227" name="Rectangle 2"/>
          <p:cNvSpPr>
            <a:spLocks noGrp="1" noChangeArrowheads="1"/>
          </p:cNvSpPr>
          <p:nvPr>
            <p:ph type="body" idx="1"/>
          </p:nvPr>
        </p:nvSpPr>
        <p:spPr>
          <a:xfrm>
            <a:off x="560388" y="1268413"/>
            <a:ext cx="4968875" cy="4968875"/>
          </a:xfrm>
        </p:spPr>
        <p:txBody>
          <a:bodyPr/>
          <a:lstStyle/>
          <a:p>
            <a:pPr algn="l">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And the LORD said to Abram, after Lot had separated from him: </a:t>
            </a:r>
          </a:p>
          <a:p>
            <a:pPr algn="l">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“Lift your eyes now and look from the place where you are - northward, southward, eastward, and westward; </a:t>
            </a:r>
          </a:p>
          <a:p>
            <a:pPr algn="l">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i="1" smtClean="0"/>
              <a:t>for all the land which you see I give to you and your descendants forever.”</a:t>
            </a:r>
          </a:p>
          <a:p>
            <a:pPr algn="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i="1" smtClean="0">
                <a:solidFill>
                  <a:schemeClr val="tx1"/>
                </a:solidFill>
              </a:rPr>
              <a:t>Genesis 13: 14-15</a:t>
            </a:r>
          </a:p>
        </p:txBody>
      </p:sp>
      <p:pic>
        <p:nvPicPr>
          <p:cNvPr id="52228" name="Picture 3"/>
          <p:cNvPicPr>
            <a:picLocks noChangeAspect="1" noChangeArrowheads="1"/>
          </p:cNvPicPr>
          <p:nvPr/>
        </p:nvPicPr>
        <p:blipFill>
          <a:blip r:embed="rId3" cstate="print">
            <a:lum bright="10000"/>
          </a:blip>
          <a:srcRect l="2078" t="2522" r="3647"/>
          <a:stretch>
            <a:fillRect/>
          </a:stretch>
        </p:blipFill>
        <p:spPr bwMode="auto">
          <a:xfrm>
            <a:off x="5601866" y="980728"/>
            <a:ext cx="3240087" cy="558482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742950" y="314325"/>
            <a:ext cx="8416925" cy="1027113"/>
          </a:xfrm>
        </p:spPr>
        <p:txBody>
          <a:bodyPr/>
          <a:lstStyle/>
          <a:p>
            <a:r>
              <a:rPr lang="en-US" sz="4000" smtClean="0"/>
              <a:t>Promises to Abraham</a:t>
            </a:r>
          </a:p>
        </p:txBody>
      </p:sp>
      <p:sp>
        <p:nvSpPr>
          <p:cNvPr id="53251" name="Text Placeholder 2"/>
          <p:cNvSpPr>
            <a:spLocks noGrp="1"/>
          </p:cNvSpPr>
          <p:nvPr>
            <p:ph type="body" sz="half" idx="1"/>
          </p:nvPr>
        </p:nvSpPr>
        <p:spPr>
          <a:xfrm>
            <a:off x="742950" y="1412875"/>
            <a:ext cx="4643438" cy="4451350"/>
          </a:xfrm>
        </p:spPr>
        <p:txBody>
          <a:bodyPr/>
          <a:lstStyle/>
          <a:p>
            <a:pPr marL="342900" lvl="1" indent="-342900">
              <a:spcBef>
                <a:spcPts val="650"/>
              </a:spcBef>
            </a:pPr>
            <a:r>
              <a:rPr lang="en-GB" i="1" smtClean="0"/>
              <a:t>Then Abram said, “Look, you have given me no offspring; indeed one born in my house is my heir.” Then He brought him outside and said, “Look now toward heaven, and count the stars if you are able to number them.” And He said “So shall your descendants be”</a:t>
            </a:r>
          </a:p>
          <a:p>
            <a:pPr marL="342900" lvl="1" indent="-342900" algn="r">
              <a:spcBef>
                <a:spcPts val="650"/>
              </a:spcBef>
            </a:pPr>
            <a:r>
              <a:rPr lang="en-GB" sz="2000" b="0" i="1" smtClean="0">
                <a:solidFill>
                  <a:schemeClr val="tx1"/>
                </a:solidFill>
              </a:rPr>
              <a:t>Genesis  15: 3 - 5</a:t>
            </a:r>
            <a:endParaRPr lang="en-US" sz="2000" b="0" smtClean="0">
              <a:solidFill>
                <a:schemeClr val="tx1"/>
              </a:solidFill>
            </a:endParaRPr>
          </a:p>
          <a:p>
            <a:pPr marL="0" indent="0" algn="l"/>
            <a:endParaRPr lang="en-US" smtClean="0"/>
          </a:p>
        </p:txBody>
      </p:sp>
      <p:sp>
        <p:nvSpPr>
          <p:cNvPr id="53252" name="Content Placeholder 3"/>
          <p:cNvSpPr>
            <a:spLocks noGrp="1"/>
          </p:cNvSpPr>
          <p:nvPr>
            <p:ph sz="half" idx="2"/>
          </p:nvPr>
        </p:nvSpPr>
        <p:spPr>
          <a:xfrm>
            <a:off x="5457825" y="2997200"/>
            <a:ext cx="3702050" cy="2867025"/>
          </a:xfrm>
        </p:spPr>
        <p:txBody>
          <a:bodyPr/>
          <a:lstStyle/>
          <a:p>
            <a:pPr marL="0" indent="0"/>
            <a:endParaRPr lang="en-US" smtClean="0"/>
          </a:p>
        </p:txBody>
      </p:sp>
      <p:pic>
        <p:nvPicPr>
          <p:cNvPr id="53253" name="Picture 6" descr="C:\Documents and Settings\Brian\Local Settings\Temporary Internet Files\Content.IE5\E1SXQ169\MP900149016[1].jpg"/>
          <p:cNvPicPr>
            <a:picLocks noChangeAspect="1" noChangeArrowheads="1"/>
          </p:cNvPicPr>
          <p:nvPr/>
        </p:nvPicPr>
        <p:blipFill>
          <a:blip r:embed="rId2" cstate="print">
            <a:lum bright="25000" contrast="5000"/>
          </a:blip>
          <a:srcRect/>
          <a:stretch>
            <a:fillRect/>
          </a:stretch>
        </p:blipFill>
        <p:spPr bwMode="auto">
          <a:xfrm>
            <a:off x="5529263" y="3068638"/>
            <a:ext cx="3657600" cy="2438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742950" y="314325"/>
            <a:ext cx="8416925" cy="1169988"/>
          </a:xfrm>
        </p:spPr>
        <p:txBody>
          <a:bodyPr/>
          <a:lstStyle/>
          <a:p>
            <a:r>
              <a:rPr lang="en-US" sz="4000" smtClean="0"/>
              <a:t>Promises to Abraham</a:t>
            </a:r>
          </a:p>
        </p:txBody>
      </p:sp>
      <p:sp>
        <p:nvSpPr>
          <p:cNvPr id="54275" name="Content Placeholder 2"/>
          <p:cNvSpPr>
            <a:spLocks noGrp="1"/>
          </p:cNvSpPr>
          <p:nvPr>
            <p:ph idx="1"/>
          </p:nvPr>
        </p:nvSpPr>
        <p:spPr>
          <a:xfrm>
            <a:off x="704850" y="1557338"/>
            <a:ext cx="8416925" cy="4035425"/>
          </a:xfrm>
        </p:spPr>
        <p:txBody>
          <a:bodyPr/>
          <a:lstStyle/>
          <a:p>
            <a:pPr algn="l"/>
            <a:r>
              <a:rPr lang="en-GB" sz="2800" smtClean="0"/>
              <a:t>Abraham would be the father of many nations </a:t>
            </a:r>
            <a:endParaRPr lang="en-US" sz="2800" smtClean="0"/>
          </a:p>
          <a:p>
            <a:pPr lvl="1"/>
            <a:r>
              <a:rPr lang="en-GB" smtClean="0"/>
              <a:t>(</a:t>
            </a:r>
            <a:r>
              <a:rPr lang="en-US" smtClean="0"/>
              <a:t>Jews and Arabs are descended from Abraham.  Abraham’s new name means “Father of a multitude”.)</a:t>
            </a:r>
          </a:p>
          <a:p>
            <a:pPr algn="l"/>
            <a:r>
              <a:rPr lang="en-GB" sz="2800" smtClean="0"/>
              <a:t>All nations would be blessed through Abraham and his descendants</a:t>
            </a:r>
            <a:endParaRPr lang="en-US" sz="2800" smtClean="0"/>
          </a:p>
          <a:p>
            <a:pPr algn="l"/>
            <a:r>
              <a:rPr lang="en-GB" sz="2800" smtClean="0"/>
              <a:t>Abraham and his descendants were promised the land of Canaan (Israel) as an everlasting possession</a:t>
            </a:r>
            <a:endParaRPr lang="en-US" sz="2800" smtClean="0"/>
          </a:p>
          <a:p>
            <a:pPr algn="l"/>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742950" y="314325"/>
            <a:ext cx="8416925" cy="1098550"/>
          </a:xfrm>
        </p:spPr>
        <p:txBody>
          <a:bodyPr/>
          <a:lstStyle/>
          <a:p>
            <a:r>
              <a:rPr lang="en-US" sz="4000" smtClean="0"/>
              <a:t>Promises to Abraham in the New Testament</a:t>
            </a:r>
          </a:p>
        </p:txBody>
      </p:sp>
      <p:sp>
        <p:nvSpPr>
          <p:cNvPr id="55299" name="Content Placeholder 2"/>
          <p:cNvSpPr>
            <a:spLocks noGrp="1"/>
          </p:cNvSpPr>
          <p:nvPr>
            <p:ph idx="1"/>
          </p:nvPr>
        </p:nvSpPr>
        <p:spPr>
          <a:xfrm>
            <a:off x="777875" y="1700213"/>
            <a:ext cx="8416925" cy="4379912"/>
          </a:xfrm>
        </p:spPr>
        <p:txBody>
          <a:bodyPr/>
          <a:lstStyle/>
          <a:p>
            <a:pPr algn="l"/>
            <a:r>
              <a:rPr lang="en-GB" smtClean="0"/>
              <a:t>Paul says that the promise to Abraham: </a:t>
            </a:r>
            <a:r>
              <a:rPr lang="en-GB" i="1" smtClean="0"/>
              <a:t>“In you all nations shall be blessed”</a:t>
            </a:r>
            <a:r>
              <a:rPr lang="en-GB" smtClean="0"/>
              <a:t>, is God preaching </a:t>
            </a:r>
            <a:r>
              <a:rPr lang="en-GB" i="1" smtClean="0"/>
              <a:t>“the gospel to Abraham”. </a:t>
            </a:r>
          </a:p>
          <a:p>
            <a:pPr algn="l"/>
            <a:endParaRPr lang="en-US" sz="1000" smtClean="0"/>
          </a:p>
          <a:p>
            <a:pPr algn="l"/>
            <a:r>
              <a:rPr lang="en-GB" smtClean="0"/>
              <a:t>When the promises to Abraham refer to a singular descendant (or </a:t>
            </a:r>
            <a:r>
              <a:rPr lang="en-GB" i="1" smtClean="0"/>
              <a:t>“seed”</a:t>
            </a:r>
            <a:r>
              <a:rPr lang="en-GB" smtClean="0"/>
              <a:t>), it is a reference to Jesus Christ.</a:t>
            </a:r>
          </a:p>
          <a:p>
            <a:pPr algn="l"/>
            <a:endParaRPr lang="en-US" sz="1000" smtClean="0"/>
          </a:p>
          <a:p>
            <a:pPr algn="l"/>
            <a:r>
              <a:rPr lang="en-GB" smtClean="0"/>
              <a:t>Paul also explains that through belief and baptism into Christ, we can be counted as </a:t>
            </a:r>
            <a:r>
              <a:rPr lang="en-GB" i="1" smtClean="0"/>
              <a:t>“Abraham’s seed”</a:t>
            </a:r>
            <a:r>
              <a:rPr lang="en-GB" smtClean="0"/>
              <a:t>, and therefore heirs of the promises</a:t>
            </a:r>
            <a:endParaRPr lang="en-US" smtClean="0"/>
          </a:p>
          <a:p>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742950" y="6248400"/>
            <a:ext cx="2063750" cy="457200"/>
          </a:xfrm>
          <a:prstGeom prst="rect">
            <a:avLst/>
          </a:prstGeom>
          <a:noFill/>
          <a:ln w="9525">
            <a:noFill/>
            <a:round/>
            <a:headEnd/>
            <a:tailEnd/>
          </a:ln>
        </p:spPr>
        <p:txBody>
          <a:bodyPr wrap="none" anchor="ctr"/>
          <a:lstStyle/>
          <a:p>
            <a:endParaRPr lang="en-US"/>
          </a:p>
        </p:txBody>
      </p:sp>
      <p:sp>
        <p:nvSpPr>
          <p:cNvPr id="56323" name="Rectangle 2"/>
          <p:cNvSpPr>
            <a:spLocks noChangeArrowheads="1"/>
          </p:cNvSpPr>
          <p:nvPr/>
        </p:nvSpPr>
        <p:spPr bwMode="auto">
          <a:xfrm>
            <a:off x="3384550" y="6248400"/>
            <a:ext cx="3136900" cy="457200"/>
          </a:xfrm>
          <a:prstGeom prst="rect">
            <a:avLst/>
          </a:prstGeom>
          <a:noFill/>
          <a:ln w="9525">
            <a:noFill/>
            <a:round/>
            <a:headEnd/>
            <a:tailEnd/>
          </a:ln>
        </p:spPr>
        <p:txBody>
          <a:bodyPr wrap="none" anchor="ctr"/>
          <a:lstStyle/>
          <a:p>
            <a:endParaRPr lang="en-US"/>
          </a:p>
        </p:txBody>
      </p:sp>
      <p:sp>
        <p:nvSpPr>
          <p:cNvPr id="56324" name="Rectangle 3"/>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David - a famous king of Israel</a:t>
            </a:r>
          </a:p>
        </p:txBody>
      </p:sp>
      <p:sp>
        <p:nvSpPr>
          <p:cNvPr id="10245" name="Rectangle 4"/>
          <p:cNvSpPr>
            <a:spLocks noGrp="1" noChangeArrowheads="1"/>
          </p:cNvSpPr>
          <p:nvPr>
            <p:ph type="body" idx="1"/>
          </p:nvPr>
        </p:nvSpPr>
        <p:spPr>
          <a:xfrm>
            <a:off x="685800" y="2209800"/>
            <a:ext cx="8659813" cy="3886200"/>
          </a:xfrm>
        </p:spPr>
        <p:txBody>
          <a:bodyPr/>
          <a:lstStyle/>
          <a:p>
            <a:pPr marL="0" algn="l">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dirty="0" smtClean="0"/>
              <a:t>After saying how much He had done for David and the nation of Israel, God made many promises to him.</a:t>
            </a:r>
          </a:p>
          <a:p>
            <a:pPr>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000" dirty="0" smtClean="0"/>
          </a:p>
          <a:p>
            <a:pPr marL="0" indent="0" algn="l">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i="1" dirty="0" smtClean="0"/>
              <a:t>“When your days are fulfilled and you rest with your fathers, I will set up your seed after you, who will come from your body, and I will establish his kingdom. He shall build a house for My name, and I will establish the throne of his kingdom forever.”</a:t>
            </a:r>
          </a:p>
          <a:p>
            <a:pPr algn="r">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0" i="1" dirty="0" smtClean="0">
                <a:solidFill>
                  <a:schemeClr val="tx1"/>
                </a:solidFill>
              </a:rPr>
              <a:t>2 Samuel 7: 12-13</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ChangeArrowheads="1"/>
          </p:cNvSpPr>
          <p:nvPr/>
        </p:nvSpPr>
        <p:spPr bwMode="auto">
          <a:xfrm>
            <a:off x="3384550" y="6248400"/>
            <a:ext cx="3136900" cy="457200"/>
          </a:xfrm>
          <a:prstGeom prst="rect">
            <a:avLst/>
          </a:prstGeom>
          <a:noFill/>
          <a:ln w="9525">
            <a:noFill/>
            <a:round/>
            <a:headEnd/>
            <a:tailEnd/>
          </a:ln>
        </p:spPr>
        <p:txBody>
          <a:bodyPr wrap="none" anchor="ctr"/>
          <a:lstStyle/>
          <a:p>
            <a:endParaRPr lang="en-US"/>
          </a:p>
        </p:txBody>
      </p:sp>
      <p:sp>
        <p:nvSpPr>
          <p:cNvPr id="57347" name="Rectangle 2"/>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There was more</a:t>
            </a:r>
          </a:p>
        </p:txBody>
      </p:sp>
      <p:sp>
        <p:nvSpPr>
          <p:cNvPr id="57348" name="Rectangle 3"/>
          <p:cNvSpPr>
            <a:spLocks noGrp="1" noChangeArrowheads="1"/>
          </p:cNvSpPr>
          <p:nvPr>
            <p:ph type="body" idx="1"/>
          </p:nvPr>
        </p:nvSpPr>
        <p:spPr>
          <a:xfrm>
            <a:off x="762000" y="1676400"/>
            <a:ext cx="8305800" cy="4343400"/>
          </a:xfrm>
        </p:spPr>
        <p:txBody>
          <a:bodyPr/>
          <a:lstStyle/>
          <a:p>
            <a:pPr marL="282575" indent="-282575" algn="l">
              <a:lnSpc>
                <a:spcPct val="130000"/>
              </a:lnSpc>
              <a:spcBef>
                <a:spcPts val="1050"/>
              </a:spcBef>
              <a:buClr>
                <a:srgbClr val="972101"/>
              </a:buClr>
              <a:buFont typeface="Times New Roman" pitchFamily="18" charset="0"/>
              <a:buChar char="•"/>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r>
              <a:rPr lang="en-US" sz="2800" smtClean="0"/>
              <a:t>One special descendant (called his “Seed”)</a:t>
            </a:r>
          </a:p>
          <a:p>
            <a:pPr marL="282575" indent="-282575" algn="l">
              <a:lnSpc>
                <a:spcPct val="130000"/>
              </a:lnSpc>
              <a:spcBef>
                <a:spcPts val="1050"/>
              </a:spcBef>
              <a:buClr>
                <a:srgbClr val="972101"/>
              </a:buClr>
              <a:buFont typeface="Times New Roman" pitchFamily="18" charset="0"/>
              <a:buChar char="•"/>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r>
              <a:rPr lang="en-US" sz="2800" smtClean="0"/>
              <a:t>God would be his Father</a:t>
            </a:r>
          </a:p>
          <a:p>
            <a:pPr marL="282575" indent="-282575" algn="l">
              <a:lnSpc>
                <a:spcPct val="130000"/>
              </a:lnSpc>
              <a:spcBef>
                <a:spcPts val="1050"/>
              </a:spcBef>
              <a:buClr>
                <a:srgbClr val="972101"/>
              </a:buClr>
              <a:buFont typeface="Times New Roman" pitchFamily="18" charset="0"/>
              <a:buChar char="•"/>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r>
              <a:rPr lang="en-US" sz="2800" smtClean="0"/>
              <a:t>David’s house shall be established for ever </a:t>
            </a:r>
          </a:p>
          <a:p>
            <a:pPr marL="282575" indent="-282575" algn="l">
              <a:lnSpc>
                <a:spcPct val="130000"/>
              </a:lnSpc>
              <a:spcBef>
                <a:spcPts val="1050"/>
              </a:spcBef>
              <a:buClr>
                <a:srgbClr val="972101"/>
              </a:buClr>
              <a:buFont typeface="Times New Roman" pitchFamily="18" charset="0"/>
              <a:buChar char="•"/>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r>
              <a:rPr lang="en-US" sz="2800" smtClean="0"/>
              <a:t>David’s throne shall be established for ever.</a:t>
            </a:r>
          </a:p>
          <a:p>
            <a:pPr marL="282575" indent="-282575" algn="r">
              <a:spcBef>
                <a:spcPts val="700"/>
              </a:spcBef>
              <a:buClrTx/>
              <a:buSzTx/>
              <a:buFontTx/>
              <a:buNone/>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endParaRPr lang="en-US" sz="2000" b="0" i="1" smtClean="0">
              <a:solidFill>
                <a:schemeClr val="tx1"/>
              </a:solidFill>
            </a:endParaRPr>
          </a:p>
          <a:p>
            <a:pPr marL="282575" indent="-282575" algn="r">
              <a:spcBef>
                <a:spcPts val="700"/>
              </a:spcBef>
              <a:buClrTx/>
              <a:buSzTx/>
              <a:buFontTx/>
              <a:buNone/>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r>
              <a:rPr lang="en-US" sz="2000" b="0" i="1" smtClean="0">
                <a:solidFill>
                  <a:schemeClr val="tx1"/>
                </a:solidFill>
              </a:rPr>
              <a:t>2 Samuel 7: 14-17</a:t>
            </a:r>
          </a:p>
          <a:p>
            <a:pPr marL="282575" indent="-282575" algn="l">
              <a:spcBef>
                <a:spcPts val="700"/>
              </a:spcBef>
              <a:buClrTx/>
              <a:buSzTx/>
              <a:buFontTx/>
              <a:buNone/>
              <a:tabLst>
                <a:tab pos="282575" algn="l"/>
                <a:tab pos="387350" algn="l"/>
                <a:tab pos="836613"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Lst>
            </a:pPr>
            <a:endParaRPr lang="en-US" sz="2800" b="0" i="1" smtClean="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The birth of Jesus Christ</a:t>
            </a:r>
          </a:p>
        </p:txBody>
      </p:sp>
      <p:sp>
        <p:nvSpPr>
          <p:cNvPr id="13315" name="Rectangle 2"/>
          <p:cNvSpPr>
            <a:spLocks noGrp="1" noChangeArrowheads="1"/>
          </p:cNvSpPr>
          <p:nvPr>
            <p:ph type="body" idx="1"/>
          </p:nvPr>
        </p:nvSpPr>
        <p:spPr>
          <a:xfrm>
            <a:off x="849313" y="1628775"/>
            <a:ext cx="8496300" cy="4537075"/>
          </a:xfrm>
        </p:spPr>
        <p:txBody>
          <a:bodyPr/>
          <a:lstStyle/>
          <a:p>
            <a:pPr marL="0"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smtClean="0"/>
              <a:t>This miraculous event was the start of the fulfillment of the promises we have already read.</a:t>
            </a:r>
          </a:p>
          <a:p>
            <a:pPr>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1000" smtClean="0"/>
          </a:p>
          <a:p>
            <a:pPr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smtClean="0"/>
              <a:t>“He will be great, and will be called the Son of the Highest; and the Lord God will give Him the throne of His father David. </a:t>
            </a:r>
          </a:p>
          <a:p>
            <a:pPr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smtClean="0"/>
              <a:t>And He will reign over the house of Jacob forever, and of His kingdom there will be no end.”</a:t>
            </a:r>
            <a:r>
              <a:rPr lang="en-US" sz="2800" smtClean="0"/>
              <a:t> 												</a:t>
            </a:r>
            <a:r>
              <a:rPr lang="en-US" sz="2000" b="0" i="1" smtClean="0">
                <a:solidFill>
                  <a:schemeClr val="tx1"/>
                </a:solidFill>
              </a:rPr>
              <a:t>Luke 1: 32-33</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body"/>
          </p:nvPr>
        </p:nvSpPr>
        <p:spPr>
          <a:xfrm>
            <a:off x="1600200" y="2057400"/>
            <a:ext cx="6953250" cy="3810000"/>
          </a:xfrm>
        </p:spPr>
        <p:txBody>
          <a:bodyPr anchor="t"/>
          <a:lstStyle/>
          <a:p>
            <a:pPr marL="342900" indent="-342900"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smtClean="0">
                <a:solidFill>
                  <a:srgbClr val="972101"/>
                </a:solidFill>
                <a:latin typeface="+mn-lt"/>
                <a:ea typeface="+mj-ea"/>
              </a:rPr>
              <a:t>“The book of the genealogy of Jesus Christ, the Son of </a:t>
            </a:r>
            <a:r>
              <a:rPr lang="en-US" sz="2800" i="1" u="sng" smtClean="0">
                <a:solidFill>
                  <a:srgbClr val="972101"/>
                </a:solidFill>
                <a:latin typeface="+mn-lt"/>
                <a:ea typeface="+mj-ea"/>
              </a:rPr>
              <a:t>David</a:t>
            </a:r>
            <a:r>
              <a:rPr lang="en-US" sz="2800" i="1" smtClean="0">
                <a:solidFill>
                  <a:srgbClr val="972101"/>
                </a:solidFill>
                <a:latin typeface="+mn-lt"/>
                <a:ea typeface="+mj-ea"/>
              </a:rPr>
              <a:t>, </a:t>
            </a:r>
            <a:br>
              <a:rPr lang="en-US" sz="2800" i="1" smtClean="0">
                <a:solidFill>
                  <a:srgbClr val="972101"/>
                </a:solidFill>
                <a:latin typeface="+mn-lt"/>
                <a:ea typeface="+mj-ea"/>
              </a:rPr>
            </a:br>
            <a:r>
              <a:rPr lang="en-US" sz="2800" i="1" smtClean="0">
                <a:solidFill>
                  <a:srgbClr val="972101"/>
                </a:solidFill>
                <a:latin typeface="+mn-lt"/>
                <a:ea typeface="+mj-ea"/>
              </a:rPr>
              <a:t>the Son of </a:t>
            </a:r>
            <a:r>
              <a:rPr lang="en-US" sz="2800" i="1" u="sng" smtClean="0">
                <a:solidFill>
                  <a:srgbClr val="972101"/>
                </a:solidFill>
                <a:latin typeface="+mn-lt"/>
                <a:ea typeface="+mj-ea"/>
              </a:rPr>
              <a:t>Abraham</a:t>
            </a:r>
            <a:r>
              <a:rPr lang="en-US" sz="2800" i="1" smtClean="0">
                <a:solidFill>
                  <a:srgbClr val="972101"/>
                </a:solidFill>
                <a:latin typeface="+mn-lt"/>
                <a:ea typeface="+mj-ea"/>
              </a:rPr>
              <a:t>”</a:t>
            </a:r>
          </a:p>
          <a:p>
            <a:pPr marL="342900" indent="-342900" algn="r">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0" i="1" smtClean="0">
                <a:solidFill>
                  <a:schemeClr val="tx1"/>
                </a:solidFill>
                <a:latin typeface="+mn-lt"/>
                <a:ea typeface="+mj-ea"/>
              </a:rPr>
              <a:t>Matthew 1: 1</a:t>
            </a:r>
          </a:p>
          <a:p>
            <a:pPr marL="342900" indent="-342900"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en-US" sz="2800" i="1" smtClean="0">
              <a:solidFill>
                <a:srgbClr val="972101"/>
              </a:solidFill>
              <a:latin typeface="+mn-lt"/>
              <a:ea typeface="+mj-ea"/>
            </a:endParaRPr>
          </a:p>
          <a:p>
            <a:pPr marL="342900" indent="-342900"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smtClean="0">
                <a:solidFill>
                  <a:srgbClr val="972101"/>
                </a:solidFill>
                <a:latin typeface="+mn-lt"/>
                <a:ea typeface="+mj-ea"/>
              </a:rPr>
              <a:t>“The beginning of the gospel of </a:t>
            </a:r>
            <a:br>
              <a:rPr lang="en-US" sz="2800" i="1" smtClean="0">
                <a:solidFill>
                  <a:srgbClr val="972101"/>
                </a:solidFill>
                <a:latin typeface="+mn-lt"/>
                <a:ea typeface="+mj-ea"/>
              </a:rPr>
            </a:br>
            <a:r>
              <a:rPr lang="en-US" sz="2800" i="1" smtClean="0">
                <a:solidFill>
                  <a:srgbClr val="972101"/>
                </a:solidFill>
                <a:latin typeface="+mn-lt"/>
                <a:ea typeface="+mj-ea"/>
              </a:rPr>
              <a:t>Jesus Christ, the </a:t>
            </a:r>
            <a:r>
              <a:rPr lang="en-US" sz="2800" i="1" u="sng" smtClean="0">
                <a:solidFill>
                  <a:srgbClr val="972101"/>
                </a:solidFill>
                <a:latin typeface="+mn-lt"/>
                <a:ea typeface="+mj-ea"/>
              </a:rPr>
              <a:t>Son of God</a:t>
            </a:r>
            <a:r>
              <a:rPr lang="en-US" sz="2800" i="1" smtClean="0">
                <a:solidFill>
                  <a:srgbClr val="972101"/>
                </a:solidFill>
                <a:latin typeface="+mn-lt"/>
                <a:ea typeface="+mj-ea"/>
              </a:rPr>
              <a:t>” </a:t>
            </a:r>
          </a:p>
          <a:p>
            <a:pPr marL="342900" indent="-342900" algn="r">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0" i="1" smtClean="0">
                <a:solidFill>
                  <a:schemeClr val="tx1"/>
                </a:solidFill>
                <a:latin typeface="+mn-lt"/>
                <a:ea typeface="+mj-ea"/>
              </a:rPr>
              <a:t>Mark 1: 1-2</a:t>
            </a:r>
          </a:p>
        </p:txBody>
      </p:sp>
      <p:sp>
        <p:nvSpPr>
          <p:cNvPr id="11266" name="Rectangle 2"/>
          <p:cNvSpPr>
            <a:spLocks noGrp="1" noChangeArrowheads="1"/>
          </p:cNvSpPr>
          <p:nvPr>
            <p:ph type="title" idx="1"/>
          </p:nvPr>
        </p:nvSpPr>
        <p:spPr>
          <a:xfrm>
            <a:off x="742950" y="457200"/>
            <a:ext cx="8420100" cy="1143000"/>
          </a:xfrm>
        </p:spPr>
        <p:txBody>
          <a:bodyPr anchor="ctr"/>
          <a:lstStyle/>
          <a:p>
            <a:pPr marL="0" indent="0">
              <a:spcBef>
                <a:spcPct val="0"/>
              </a:spcBef>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smtClean="0">
                <a:solidFill>
                  <a:srgbClr val="8D8781"/>
                </a:solidFill>
                <a:latin typeface="+mj-lt"/>
                <a:ea typeface="+mn-ea"/>
              </a:rPr>
              <a:t>The New Testament begins…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Grp="1" noChangeArrowheads="1"/>
          </p:cNvSpPr>
          <p:nvPr>
            <p:ph type="title"/>
          </p:nvPr>
        </p:nvSpPr>
        <p:spPr>
          <a:xfrm>
            <a:off x="742950" y="457200"/>
            <a:ext cx="8420100" cy="1316038"/>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Why bother with the promises?</a:t>
            </a:r>
          </a:p>
        </p:txBody>
      </p:sp>
      <p:sp>
        <p:nvSpPr>
          <p:cNvPr id="60419" name="Rectangle 2"/>
          <p:cNvSpPr>
            <a:spLocks noGrp="1" noChangeArrowheads="1"/>
          </p:cNvSpPr>
          <p:nvPr>
            <p:ph type="body" idx="1"/>
          </p:nvPr>
        </p:nvSpPr>
        <p:spPr>
          <a:xfrm>
            <a:off x="1208088" y="2057400"/>
            <a:ext cx="7345362" cy="3200400"/>
          </a:xfrm>
        </p:spPr>
        <p:txBody>
          <a:bodyPr/>
          <a:lstStyle/>
          <a:p>
            <a:pPr marL="339725" indent="-339725" algn="l">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mtClean="0"/>
              <a:t>Abraham promised the land for ever</a:t>
            </a:r>
          </a:p>
          <a:p>
            <a:pPr marL="339725" indent="-339725" algn="l">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mtClean="0"/>
              <a:t>David promised the king for ever</a:t>
            </a:r>
          </a:p>
          <a:p>
            <a:pPr marL="339725" indent="-339725" algn="l">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mtClean="0"/>
              <a:t>The king is the Lord Jesus Christ</a:t>
            </a:r>
          </a:p>
          <a:p>
            <a:pPr marL="339725" indent="-339725" algn="l">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mtClean="0"/>
              <a:t>Jesus will be the king of the world </a:t>
            </a:r>
          </a:p>
          <a:p>
            <a:pPr marL="339725" indent="-339725" algn="l">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mtClean="0"/>
              <a:t>All nations will be blessed</a:t>
            </a:r>
          </a:p>
          <a:p>
            <a:pPr marL="339725" indent="-339725" algn="l">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mtClean="0"/>
              <a:t>Fulfilled when the Lord Jesus returns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Vitally important promises</a:t>
            </a:r>
          </a:p>
        </p:txBody>
      </p:sp>
      <p:sp>
        <p:nvSpPr>
          <p:cNvPr id="61443" name="Rectangle 2"/>
          <p:cNvSpPr>
            <a:spLocks noGrp="1" noChangeArrowheads="1"/>
          </p:cNvSpPr>
          <p:nvPr>
            <p:ph type="body" idx="1"/>
          </p:nvPr>
        </p:nvSpPr>
        <p:spPr>
          <a:xfrm>
            <a:off x="990600" y="1901825"/>
            <a:ext cx="7848600" cy="3889375"/>
          </a:xfrm>
        </p:spPr>
        <p:txBody>
          <a:bodyPr/>
          <a:lstStyle/>
          <a:p>
            <a:pPr algn="l">
              <a:lnSpc>
                <a:spcPct val="150000"/>
              </a:lnSpc>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i="1" smtClean="0"/>
              <a:t>“…the Scripture… </a:t>
            </a:r>
            <a:r>
              <a:rPr lang="en-US" sz="2800" i="1" u="sng" smtClean="0"/>
              <a:t>preached the gospel</a:t>
            </a:r>
            <a:r>
              <a:rPr lang="en-US" sz="2800" i="1" smtClean="0"/>
              <a:t> to Abraham … saying, 'In you all the nations shall be blessed.' </a:t>
            </a:r>
          </a:p>
          <a:p>
            <a:pPr algn="l">
              <a:lnSpc>
                <a:spcPct val="150000"/>
              </a:lnSpc>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i="1" smtClean="0"/>
              <a:t>So then those who are of faith are blessed with believing Abraham.”</a:t>
            </a:r>
          </a:p>
          <a:p>
            <a:pPr algn="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i="1" smtClean="0">
                <a:solidFill>
                  <a:schemeClr val="tx1"/>
                </a:solidFill>
              </a:rPr>
              <a:t>Galatians 3: 8 - 9</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457200" y="457200"/>
            <a:ext cx="88392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We can share in these promises</a:t>
            </a:r>
          </a:p>
        </p:txBody>
      </p:sp>
      <p:sp>
        <p:nvSpPr>
          <p:cNvPr id="62467" name="Rectangle 2"/>
          <p:cNvSpPr>
            <a:spLocks noGrp="1" noChangeArrowheads="1"/>
          </p:cNvSpPr>
          <p:nvPr>
            <p:ph type="body" idx="1"/>
          </p:nvPr>
        </p:nvSpPr>
        <p:spPr>
          <a:xfrm>
            <a:off x="920750" y="1989138"/>
            <a:ext cx="8137525" cy="3962400"/>
          </a:xfrm>
        </p:spPr>
        <p:txBody>
          <a:bodyPr/>
          <a:lstStyle/>
          <a:p>
            <a:pPr marL="0" indent="0" algn="l">
              <a:spcBef>
                <a:spcPts val="700"/>
              </a:spcBef>
              <a:buClr>
                <a:srgbClr val="972101"/>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n-US" sz="2800" i="1" smtClean="0"/>
              <a:t>For you are all sons of God through faith in Christ Jesus. </a:t>
            </a:r>
          </a:p>
          <a:p>
            <a:pPr marL="0" indent="0" algn="l">
              <a:spcBef>
                <a:spcPts val="700"/>
              </a:spcBef>
              <a:buClr>
                <a:srgbClr val="972101"/>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n-US" sz="2800" i="1" smtClean="0"/>
              <a:t>For as many of you as were baptized into Christ have put on Christ.</a:t>
            </a:r>
          </a:p>
          <a:p>
            <a:pPr marL="0" indent="0" algn="l">
              <a:spcBef>
                <a:spcPts val="700"/>
              </a:spcBef>
              <a:buClr>
                <a:srgbClr val="972101"/>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n-US" sz="2800" i="1" smtClean="0"/>
              <a:t>And if you are Christ's, then you are Abraham's seed, and heirs according to the promise. </a:t>
            </a:r>
          </a:p>
          <a:p>
            <a:pPr marL="0" indent="0" algn="r">
              <a:spcBef>
                <a:spcPts val="625"/>
              </a:spcBef>
              <a:buClrTx/>
              <a:buSz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n-US" sz="2000" b="0" i="1" smtClean="0">
                <a:solidFill>
                  <a:schemeClr val="tx1"/>
                </a:solidFill>
              </a:rPr>
              <a:t>Galatians 3: 26-27, 29</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4" cstate="print">
            <a:lum bright="60000"/>
          </a:blip>
          <a:srcRect/>
          <a:stretch>
            <a:fillRect/>
          </a:stretch>
        </p:blipFill>
        <p:spPr bwMode="auto">
          <a:xfrm>
            <a:off x="2793554" y="105981"/>
            <a:ext cx="4968552" cy="6624737"/>
          </a:xfrm>
          <a:prstGeom prst="rect">
            <a:avLst/>
          </a:prstGeom>
          <a:ln w="9525">
            <a:noFill/>
            <a:round/>
            <a:headEnd/>
            <a:tailEnd/>
          </a:ln>
        </p:spPr>
      </p:pic>
      <p:sp>
        <p:nvSpPr>
          <p:cNvPr id="64514" name="Rectangle 1026"/>
          <p:cNvSpPr>
            <a:spLocks noGrp="1" noChangeArrowheads="1"/>
          </p:cNvSpPr>
          <p:nvPr>
            <p:ph type="ctrTitle"/>
          </p:nvPr>
        </p:nvSpPr>
        <p:spPr>
          <a:xfrm>
            <a:off x="776288" y="1773238"/>
            <a:ext cx="8383587" cy="1143000"/>
          </a:xfrm>
        </p:spPr>
        <p:txBody>
          <a:bodyPr/>
          <a:lstStyle/>
          <a:p>
            <a:r>
              <a:rPr lang="en-GB" smtClean="0"/>
              <a:t>Jesus, the Promised Messiah</a:t>
            </a:r>
          </a:p>
        </p:txBody>
      </p:sp>
      <p:sp>
        <p:nvSpPr>
          <p:cNvPr id="64515" name="Rectangle 1027"/>
          <p:cNvSpPr>
            <a:spLocks noGrp="1" noChangeArrowheads="1"/>
          </p:cNvSpPr>
          <p:nvPr>
            <p:ph type="subTitle" idx="1"/>
          </p:nvPr>
        </p:nvSpPr>
        <p:spPr>
          <a:xfrm>
            <a:off x="1423988" y="3644900"/>
            <a:ext cx="6935787" cy="533400"/>
          </a:xfrm>
        </p:spPr>
        <p:txBody>
          <a:bodyPr/>
          <a:lstStyle/>
          <a:p>
            <a:endParaRPr lang="en-US" smtClean="0"/>
          </a:p>
        </p:txBody>
      </p:sp>
      <p:sp>
        <p:nvSpPr>
          <p:cNvPr id="64516" name="Rectangle 1032"/>
          <p:cNvSpPr>
            <a:spLocks noChangeArrowheads="1"/>
          </p:cNvSpPr>
          <p:nvPr/>
        </p:nvSpPr>
        <p:spPr bwMode="auto">
          <a:xfrm>
            <a:off x="1447800" y="4648200"/>
            <a:ext cx="6935788" cy="533400"/>
          </a:xfrm>
          <a:prstGeom prst="rect">
            <a:avLst/>
          </a:prstGeom>
          <a:noFill/>
          <a:ln w="9525">
            <a:noFill/>
            <a:miter lim="800000"/>
            <a:headEnd/>
            <a:tailEnd/>
          </a:ln>
        </p:spPr>
        <p:txBody>
          <a:bodyPr lIns="90488" tIns="44450" rIns="90488" bIns="44450"/>
          <a:lstStyle/>
          <a:p>
            <a:pPr>
              <a:spcBef>
                <a:spcPct val="20000"/>
              </a:spcBef>
            </a:pPr>
            <a:endParaRPr lang="en-US" sz="4200"/>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704850" y="692150"/>
            <a:ext cx="8421688" cy="1143000"/>
          </a:xfrm>
        </p:spPr>
        <p:txBody>
          <a:bodyPr/>
          <a:lstStyle/>
          <a:p>
            <a:r>
              <a:rPr lang="en-GB" sz="4000" smtClean="0"/>
              <a:t>Jesus the Promised Messiah</a:t>
            </a:r>
          </a:p>
        </p:txBody>
      </p:sp>
      <p:sp>
        <p:nvSpPr>
          <p:cNvPr id="200709" name="Rectangle 5"/>
          <p:cNvSpPr>
            <a:spLocks noGrp="1" noChangeArrowheads="1"/>
          </p:cNvSpPr>
          <p:nvPr>
            <p:ph type="body" sz="half" idx="1"/>
          </p:nvPr>
        </p:nvSpPr>
        <p:spPr>
          <a:xfrm>
            <a:off x="1354138" y="2276475"/>
            <a:ext cx="6630987" cy="3429000"/>
          </a:xfrm>
        </p:spPr>
        <p:txBody>
          <a:bodyPr/>
          <a:lstStyle/>
          <a:p>
            <a:pPr marL="419100" indent="-419100" algn="l">
              <a:lnSpc>
                <a:spcPct val="90000"/>
              </a:lnSpc>
              <a:spcBef>
                <a:spcPct val="50000"/>
              </a:spcBef>
              <a:buFontTx/>
              <a:buBlip>
                <a:blip r:embed="rId4"/>
              </a:buBlip>
            </a:pPr>
            <a:r>
              <a:rPr lang="en-GB" sz="3400" smtClean="0"/>
              <a:t>Did Jesus actually exist?</a:t>
            </a:r>
          </a:p>
          <a:p>
            <a:pPr marL="419100" indent="-419100" algn="l">
              <a:lnSpc>
                <a:spcPct val="90000"/>
              </a:lnSpc>
              <a:spcBef>
                <a:spcPct val="50000"/>
              </a:spcBef>
              <a:buFontTx/>
              <a:buBlip>
                <a:blip r:embed="rId4"/>
              </a:buBlip>
            </a:pPr>
            <a:r>
              <a:rPr lang="en-GB" sz="3400" smtClean="0"/>
              <a:t>What does “Messiah” mean?</a:t>
            </a:r>
          </a:p>
          <a:p>
            <a:pPr marL="419100" indent="-419100" algn="l">
              <a:lnSpc>
                <a:spcPct val="90000"/>
              </a:lnSpc>
              <a:spcBef>
                <a:spcPct val="50000"/>
              </a:spcBef>
              <a:buFontTx/>
              <a:buBlip>
                <a:blip r:embed="rId4"/>
              </a:buBlip>
            </a:pPr>
            <a:r>
              <a:rPr lang="en-GB" sz="3400" smtClean="0"/>
              <a:t>Is Jesus the Messiah?</a:t>
            </a:r>
          </a:p>
          <a:p>
            <a:pPr marL="419100" indent="-419100" algn="l">
              <a:lnSpc>
                <a:spcPct val="90000"/>
              </a:lnSpc>
              <a:spcBef>
                <a:spcPct val="50000"/>
              </a:spcBef>
              <a:buFontTx/>
              <a:buBlip>
                <a:blip r:embed="rId4"/>
              </a:buBlip>
            </a:pPr>
            <a:r>
              <a:rPr lang="en-GB" sz="3400" smtClean="0"/>
              <a:t>Messiah’s promises for you</a:t>
            </a:r>
          </a:p>
        </p:txBody>
      </p:sp>
      <p:sp>
        <p:nvSpPr>
          <p:cNvPr id="65540" name="Text Box 8"/>
          <p:cNvSpPr txBox="1">
            <a:spLocks noChangeArrowheads="1"/>
          </p:cNvSpPr>
          <p:nvPr/>
        </p:nvSpPr>
        <p:spPr bwMode="auto">
          <a:xfrm>
            <a:off x="7697788" y="1066800"/>
            <a:ext cx="1752600" cy="461963"/>
          </a:xfrm>
          <a:prstGeom prst="rect">
            <a:avLst/>
          </a:prstGeom>
          <a:noFill/>
          <a:ln w="12700">
            <a:noFill/>
            <a:miter lim="800000"/>
            <a:headEnd type="none" w="sm" len="sm"/>
            <a:tailEnd type="none" w="sm" len="sm"/>
          </a:ln>
        </p:spPr>
        <p:txBody>
          <a:bodyPr>
            <a:spAutoFit/>
          </a:bodyPr>
          <a:lstStyle/>
          <a:p>
            <a:r>
              <a:rPr lang="en-GB"/>
              <a:t>Eve</a:t>
            </a:r>
          </a:p>
        </p:txBody>
      </p:sp>
      <p:sp>
        <p:nvSpPr>
          <p:cNvPr id="65541" name="Text Box 10"/>
          <p:cNvSpPr txBox="1">
            <a:spLocks noChangeArrowheads="1"/>
          </p:cNvSpPr>
          <p:nvPr/>
        </p:nvSpPr>
        <p:spPr bwMode="auto">
          <a:xfrm>
            <a:off x="7697788" y="1905000"/>
            <a:ext cx="1724025" cy="461963"/>
          </a:xfrm>
          <a:prstGeom prst="rect">
            <a:avLst/>
          </a:prstGeom>
          <a:noFill/>
          <a:ln w="12700">
            <a:noFill/>
            <a:miter lim="800000"/>
            <a:headEnd type="none" w="sm" len="sm"/>
            <a:tailEnd type="none" w="sm" len="sm"/>
          </a:ln>
        </p:spPr>
        <p:txBody>
          <a:bodyPr>
            <a:spAutoFit/>
          </a:bodyPr>
          <a:lstStyle/>
          <a:p>
            <a:r>
              <a:rPr lang="en-GB"/>
              <a:t>Abraham</a:t>
            </a:r>
          </a:p>
        </p:txBody>
      </p:sp>
      <p:sp>
        <p:nvSpPr>
          <p:cNvPr id="65542" name="Text Box 11"/>
          <p:cNvSpPr txBox="1">
            <a:spLocks noChangeArrowheads="1"/>
          </p:cNvSpPr>
          <p:nvPr/>
        </p:nvSpPr>
        <p:spPr bwMode="auto">
          <a:xfrm>
            <a:off x="7697788" y="2895600"/>
            <a:ext cx="1752600" cy="461963"/>
          </a:xfrm>
          <a:prstGeom prst="rect">
            <a:avLst/>
          </a:prstGeom>
          <a:noFill/>
          <a:ln w="12700">
            <a:noFill/>
            <a:miter lim="800000"/>
            <a:headEnd type="none" w="sm" len="sm"/>
            <a:tailEnd type="none" w="sm" len="sm"/>
          </a:ln>
        </p:spPr>
        <p:txBody>
          <a:bodyPr>
            <a:spAutoFit/>
          </a:bodyPr>
          <a:lstStyle/>
          <a:p>
            <a:r>
              <a:rPr lang="en-GB"/>
              <a:t>David</a:t>
            </a:r>
          </a:p>
        </p:txBody>
      </p:sp>
      <p:sp>
        <p:nvSpPr>
          <p:cNvPr id="65543" name="Text Box 12"/>
          <p:cNvSpPr txBox="1">
            <a:spLocks noChangeArrowheads="1"/>
          </p:cNvSpPr>
          <p:nvPr/>
        </p:nvSpPr>
        <p:spPr bwMode="auto">
          <a:xfrm>
            <a:off x="7697788" y="4800600"/>
            <a:ext cx="1752600" cy="461963"/>
          </a:xfrm>
          <a:prstGeom prst="rect">
            <a:avLst/>
          </a:prstGeom>
          <a:noFill/>
          <a:ln w="12700">
            <a:noFill/>
            <a:miter lim="800000"/>
            <a:headEnd type="none" w="sm" len="sm"/>
            <a:tailEnd type="none" w="sm" len="sm"/>
          </a:ln>
        </p:spPr>
        <p:txBody>
          <a:bodyPr>
            <a:spAutoFit/>
          </a:bodyPr>
          <a:lstStyle/>
          <a:p>
            <a:r>
              <a:rPr lang="en-GB"/>
              <a:t>Messiah</a:t>
            </a:r>
          </a:p>
        </p:txBody>
      </p:sp>
      <p:sp>
        <p:nvSpPr>
          <p:cNvPr id="65544" name="Text Box 51"/>
          <p:cNvSpPr txBox="1">
            <a:spLocks noChangeArrowheads="1"/>
          </p:cNvSpPr>
          <p:nvPr/>
        </p:nvSpPr>
        <p:spPr bwMode="auto">
          <a:xfrm>
            <a:off x="7697788" y="3810000"/>
            <a:ext cx="1752600" cy="461963"/>
          </a:xfrm>
          <a:prstGeom prst="rect">
            <a:avLst/>
          </a:prstGeom>
          <a:noFill/>
          <a:ln w="12700">
            <a:noFill/>
            <a:miter lim="800000"/>
            <a:headEnd type="none" w="sm" len="sm"/>
            <a:tailEnd type="none" w="sm" len="sm"/>
          </a:ln>
        </p:spPr>
        <p:txBody>
          <a:bodyPr>
            <a:spAutoFit/>
          </a:bodyPr>
          <a:lstStyle/>
          <a:p>
            <a:r>
              <a:rPr lang="en-GB"/>
              <a:t>Mary</a:t>
            </a:r>
          </a:p>
        </p:txBody>
      </p:sp>
    </p:spTree>
    <p:custDataLst>
      <p:tags r:id="rId1"/>
    </p:custDataLst>
    <p:extLst>
      <p:ext uri="{BB962C8B-B14F-4D97-AF65-F5344CB8AC3E}">
        <p14:creationId xmlns:p14="http://schemas.microsoft.com/office/powerpoint/2010/main" val="289297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7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70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070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070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2759" name="Object 2"/>
          <p:cNvGraphicFramePr>
            <a:graphicFrameLocks noChangeAspect="1"/>
          </p:cNvGraphicFramePr>
          <p:nvPr/>
        </p:nvGraphicFramePr>
        <p:xfrm>
          <a:off x="1371600" y="1143000"/>
          <a:ext cx="8154988" cy="5083175"/>
        </p:xfrm>
        <a:graphic>
          <a:graphicData uri="http://schemas.openxmlformats.org/presentationml/2006/ole">
            <mc:AlternateContent xmlns:mc="http://schemas.openxmlformats.org/markup-compatibility/2006">
              <mc:Choice xmlns:v="urn:schemas-microsoft-com:vml" Requires="v">
                <p:oleObj spid="_x0000_s2055" name="Bitmap Image" r:id="rId4" imgW="7504762" imgH="4676190" progId="Paint.Picture">
                  <p:embed/>
                </p:oleObj>
              </mc:Choice>
              <mc:Fallback>
                <p:oleObj name="Bitmap Image" r:id="rId4" imgW="7504762" imgH="4676190" progId="Paint.Picture">
                  <p:embed/>
                  <p:pic>
                    <p:nvPicPr>
                      <p:cNvPr id="0" name=""/>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71600" y="1143000"/>
                        <a:ext cx="8154988" cy="508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7" name="Rectangle 6"/>
          <p:cNvSpPr>
            <a:spLocks noGrp="1" noChangeArrowheads="1"/>
          </p:cNvSpPr>
          <p:nvPr>
            <p:ph type="title" idx="4294967295"/>
          </p:nvPr>
        </p:nvSpPr>
        <p:spPr>
          <a:xfrm>
            <a:off x="777875" y="115888"/>
            <a:ext cx="8421688" cy="914400"/>
          </a:xfrm>
        </p:spPr>
        <p:txBody>
          <a:bodyPr/>
          <a:lstStyle/>
          <a:p>
            <a:r>
              <a:rPr lang="en-GB" sz="4000" smtClean="0"/>
              <a:t>Voices of the past</a:t>
            </a:r>
          </a:p>
        </p:txBody>
      </p:sp>
      <p:sp>
        <p:nvSpPr>
          <p:cNvPr id="202760" name="Rectangle 8"/>
          <p:cNvSpPr>
            <a:spLocks noChangeArrowheads="1"/>
          </p:cNvSpPr>
          <p:nvPr/>
        </p:nvSpPr>
        <p:spPr bwMode="auto">
          <a:xfrm>
            <a:off x="2895600" y="1066800"/>
            <a:ext cx="2516188" cy="1200150"/>
          </a:xfrm>
          <a:prstGeom prst="rect">
            <a:avLst/>
          </a:prstGeom>
          <a:noFill/>
          <a:ln w="12700">
            <a:noFill/>
            <a:miter lim="800000"/>
            <a:headEnd type="none" w="sm" len="sm"/>
            <a:tailEnd type="none" w="sm" len="sm"/>
          </a:ln>
        </p:spPr>
        <p:txBody>
          <a:bodyPr>
            <a:spAutoFit/>
          </a:bodyPr>
          <a:lstStyle/>
          <a:p>
            <a:r>
              <a:rPr lang="en-GB">
                <a:solidFill>
                  <a:srgbClr val="8D8781"/>
                </a:solidFill>
              </a:rPr>
              <a:t>Roman Emperors</a:t>
            </a:r>
          </a:p>
          <a:p>
            <a:pPr>
              <a:buFontTx/>
              <a:buBlip>
                <a:blip r:embed="rId6"/>
              </a:buBlip>
            </a:pPr>
            <a:r>
              <a:rPr lang="en-GB"/>
              <a:t> </a:t>
            </a:r>
            <a:r>
              <a:rPr lang="en-GB">
                <a:solidFill>
                  <a:schemeClr val="tx1"/>
                </a:solidFill>
              </a:rPr>
              <a:t>Hadrian</a:t>
            </a:r>
          </a:p>
          <a:p>
            <a:pPr>
              <a:buFontTx/>
              <a:buBlip>
                <a:blip r:embed="rId6"/>
              </a:buBlip>
            </a:pPr>
            <a:r>
              <a:rPr lang="en-GB">
                <a:solidFill>
                  <a:schemeClr val="tx1"/>
                </a:solidFill>
              </a:rPr>
              <a:t> Trajan</a:t>
            </a:r>
          </a:p>
        </p:txBody>
      </p:sp>
      <p:sp>
        <p:nvSpPr>
          <p:cNvPr id="202761" name="Rectangle 9"/>
          <p:cNvSpPr>
            <a:spLocks noChangeArrowheads="1"/>
          </p:cNvSpPr>
          <p:nvPr/>
        </p:nvSpPr>
        <p:spPr bwMode="auto">
          <a:xfrm>
            <a:off x="7164388" y="3124200"/>
            <a:ext cx="2514600" cy="1938338"/>
          </a:xfrm>
          <a:prstGeom prst="rect">
            <a:avLst/>
          </a:prstGeom>
          <a:noFill/>
          <a:ln w="12700">
            <a:noFill/>
            <a:miter lim="800000"/>
            <a:headEnd type="none" w="sm" len="sm"/>
            <a:tailEnd type="none" w="sm" len="sm"/>
          </a:ln>
        </p:spPr>
        <p:txBody>
          <a:bodyPr>
            <a:spAutoFit/>
          </a:bodyPr>
          <a:lstStyle/>
          <a:p>
            <a:r>
              <a:rPr lang="en-GB" dirty="0">
                <a:solidFill>
                  <a:srgbClr val="8D8781"/>
                </a:solidFill>
              </a:rPr>
              <a:t>Roman Officials</a:t>
            </a:r>
          </a:p>
          <a:p>
            <a:pPr>
              <a:buFontTx/>
              <a:buBlip>
                <a:blip r:embed="rId6"/>
              </a:buBlip>
            </a:pPr>
            <a:r>
              <a:rPr lang="en-GB" dirty="0"/>
              <a:t> </a:t>
            </a:r>
            <a:r>
              <a:rPr lang="en-GB" dirty="0">
                <a:solidFill>
                  <a:schemeClr val="tx1"/>
                </a:solidFill>
              </a:rPr>
              <a:t>Tacitus</a:t>
            </a:r>
          </a:p>
          <a:p>
            <a:pPr>
              <a:buFontTx/>
              <a:buBlip>
                <a:blip r:embed="rId6"/>
              </a:buBlip>
            </a:pPr>
            <a:r>
              <a:rPr lang="en-GB" dirty="0">
                <a:solidFill>
                  <a:schemeClr val="tx1"/>
                </a:solidFill>
              </a:rPr>
              <a:t> Pliny</a:t>
            </a:r>
          </a:p>
          <a:p>
            <a:pPr>
              <a:buFontTx/>
              <a:buBlip>
                <a:blip r:embed="rId6"/>
              </a:buBlip>
            </a:pPr>
            <a:r>
              <a:rPr lang="en-GB" dirty="0">
                <a:solidFill>
                  <a:schemeClr val="tx1"/>
                </a:solidFill>
              </a:rPr>
              <a:t> Pontius Pilate</a:t>
            </a:r>
          </a:p>
          <a:p>
            <a:pPr>
              <a:buFontTx/>
              <a:buBlip>
                <a:blip r:embed="rId6"/>
              </a:buBlip>
            </a:pPr>
            <a:r>
              <a:rPr lang="en-GB" dirty="0">
                <a:solidFill>
                  <a:schemeClr val="tx1"/>
                </a:solidFill>
              </a:rPr>
              <a:t> Suetonius</a:t>
            </a:r>
          </a:p>
        </p:txBody>
      </p:sp>
      <p:sp>
        <p:nvSpPr>
          <p:cNvPr id="202762" name="Rectangle 10"/>
          <p:cNvSpPr>
            <a:spLocks noChangeArrowheads="1"/>
          </p:cNvSpPr>
          <p:nvPr/>
        </p:nvSpPr>
        <p:spPr bwMode="auto">
          <a:xfrm>
            <a:off x="457200" y="2590800"/>
            <a:ext cx="3048000" cy="1570038"/>
          </a:xfrm>
          <a:prstGeom prst="rect">
            <a:avLst/>
          </a:prstGeom>
          <a:noFill/>
          <a:ln w="12700">
            <a:noFill/>
            <a:miter lim="800000"/>
            <a:headEnd type="none" w="sm" len="sm"/>
            <a:tailEnd type="none" w="sm" len="sm"/>
          </a:ln>
        </p:spPr>
        <p:txBody>
          <a:bodyPr>
            <a:spAutoFit/>
          </a:bodyPr>
          <a:lstStyle/>
          <a:p>
            <a:r>
              <a:rPr lang="en-GB">
                <a:solidFill>
                  <a:schemeClr val="bg2"/>
                </a:solidFill>
              </a:rPr>
              <a:t>Other Writings</a:t>
            </a:r>
          </a:p>
          <a:p>
            <a:pPr>
              <a:buFontTx/>
              <a:buBlip>
                <a:blip r:embed="rId6"/>
              </a:buBlip>
            </a:pPr>
            <a:r>
              <a:rPr lang="en-GB">
                <a:solidFill>
                  <a:schemeClr val="tx1"/>
                </a:solidFill>
              </a:rPr>
              <a:t> Mara Bar-Serapion</a:t>
            </a:r>
          </a:p>
          <a:p>
            <a:pPr>
              <a:buFontTx/>
              <a:buBlip>
                <a:blip r:embed="rId6"/>
              </a:buBlip>
            </a:pPr>
            <a:r>
              <a:rPr lang="en-GB">
                <a:solidFill>
                  <a:schemeClr val="tx1"/>
                </a:solidFill>
              </a:rPr>
              <a:t> Phlegon</a:t>
            </a:r>
          </a:p>
          <a:p>
            <a:pPr>
              <a:buFontTx/>
              <a:buBlip>
                <a:blip r:embed="rId6"/>
              </a:buBlip>
            </a:pPr>
            <a:r>
              <a:rPr lang="en-GB">
                <a:solidFill>
                  <a:schemeClr val="tx1"/>
                </a:solidFill>
              </a:rPr>
              <a:t> Thallus</a:t>
            </a:r>
          </a:p>
        </p:txBody>
      </p:sp>
      <p:sp>
        <p:nvSpPr>
          <p:cNvPr id="202763" name="Rectangle 11"/>
          <p:cNvSpPr>
            <a:spLocks noChangeArrowheads="1"/>
          </p:cNvSpPr>
          <p:nvPr/>
        </p:nvSpPr>
        <p:spPr bwMode="auto">
          <a:xfrm>
            <a:off x="1295400" y="6035675"/>
            <a:ext cx="2514600" cy="830263"/>
          </a:xfrm>
          <a:prstGeom prst="rect">
            <a:avLst/>
          </a:prstGeom>
          <a:noFill/>
          <a:ln w="12700">
            <a:noFill/>
            <a:miter lim="800000"/>
            <a:headEnd type="none" w="sm" len="sm"/>
            <a:tailEnd type="none" w="sm" len="sm"/>
          </a:ln>
        </p:spPr>
        <p:txBody>
          <a:bodyPr>
            <a:spAutoFit/>
          </a:bodyPr>
          <a:lstStyle/>
          <a:p>
            <a:r>
              <a:rPr lang="en-GB">
                <a:solidFill>
                  <a:srgbClr val="8D8781"/>
                </a:solidFill>
              </a:rPr>
              <a:t>Greek Satirist</a:t>
            </a:r>
          </a:p>
          <a:p>
            <a:pPr>
              <a:buFontTx/>
              <a:buBlip>
                <a:blip r:embed="rId6"/>
              </a:buBlip>
            </a:pPr>
            <a:r>
              <a:rPr lang="en-GB"/>
              <a:t> </a:t>
            </a:r>
            <a:r>
              <a:rPr lang="en-GB">
                <a:solidFill>
                  <a:schemeClr val="tx1"/>
                </a:solidFill>
              </a:rPr>
              <a:t>Lucian</a:t>
            </a:r>
          </a:p>
        </p:txBody>
      </p:sp>
      <p:sp>
        <p:nvSpPr>
          <p:cNvPr id="202764" name="Rectangle 12"/>
          <p:cNvSpPr>
            <a:spLocks noChangeArrowheads="1"/>
          </p:cNvSpPr>
          <p:nvPr/>
        </p:nvSpPr>
        <p:spPr bwMode="auto">
          <a:xfrm>
            <a:off x="5259388" y="4953000"/>
            <a:ext cx="2514600" cy="1200150"/>
          </a:xfrm>
          <a:prstGeom prst="rect">
            <a:avLst/>
          </a:prstGeom>
          <a:noFill/>
          <a:ln w="12700">
            <a:noFill/>
            <a:miter lim="800000"/>
            <a:headEnd type="none" w="sm" len="sm"/>
            <a:tailEnd type="none" w="sm" len="sm"/>
          </a:ln>
        </p:spPr>
        <p:txBody>
          <a:bodyPr>
            <a:spAutoFit/>
          </a:bodyPr>
          <a:lstStyle/>
          <a:p>
            <a:r>
              <a:rPr lang="en-GB">
                <a:solidFill>
                  <a:srgbClr val="8D8781"/>
                </a:solidFill>
              </a:rPr>
              <a:t>Jewish Historians</a:t>
            </a:r>
            <a:endParaRPr lang="en-GB"/>
          </a:p>
          <a:p>
            <a:pPr>
              <a:buFontTx/>
              <a:buBlip>
                <a:blip r:embed="rId6"/>
              </a:buBlip>
            </a:pPr>
            <a:r>
              <a:rPr lang="en-GB"/>
              <a:t> </a:t>
            </a:r>
            <a:r>
              <a:rPr lang="en-GB">
                <a:solidFill>
                  <a:schemeClr val="tx1"/>
                </a:solidFill>
              </a:rPr>
              <a:t>Josephus</a:t>
            </a:r>
          </a:p>
          <a:p>
            <a:pPr>
              <a:buFontTx/>
              <a:buBlip>
                <a:blip r:embed="rId6"/>
              </a:buBlip>
            </a:pPr>
            <a:r>
              <a:rPr lang="en-GB">
                <a:solidFill>
                  <a:schemeClr val="tx1"/>
                </a:solidFill>
              </a:rPr>
              <a:t> Talmud</a:t>
            </a:r>
          </a:p>
        </p:txBody>
      </p:sp>
      <p:sp>
        <p:nvSpPr>
          <p:cNvPr id="202765" name="Text Box 13"/>
          <p:cNvSpPr txBox="1">
            <a:spLocks noChangeArrowheads="1"/>
          </p:cNvSpPr>
          <p:nvPr/>
        </p:nvSpPr>
        <p:spPr bwMode="auto">
          <a:xfrm>
            <a:off x="920750" y="1557338"/>
            <a:ext cx="6194425" cy="2308225"/>
          </a:xfrm>
          <a:prstGeom prst="rect">
            <a:avLst/>
          </a:prstGeom>
          <a:solidFill>
            <a:schemeClr val="bg1"/>
          </a:solidFill>
          <a:ln w="63500">
            <a:solidFill>
              <a:srgbClr val="333333"/>
            </a:solidFill>
            <a:miter lim="800000"/>
            <a:headEnd type="none" w="sm" len="sm"/>
            <a:tailEnd type="none" w="sm" len="sm"/>
          </a:ln>
        </p:spPr>
        <p:txBody>
          <a:bodyPr>
            <a:spAutoFit/>
          </a:bodyPr>
          <a:lstStyle/>
          <a:p>
            <a:pPr>
              <a:buFont typeface="Times New Roman" pitchFamily="16" charset="0"/>
              <a:buNone/>
              <a:defRPr/>
            </a:pPr>
            <a:r>
              <a:rPr lang="en-GB" i="1" dirty="0">
                <a:latin typeface="Arial" charset="0"/>
                <a:ea typeface="Lucida Sans Unicode" charset="0"/>
                <a:cs typeface="Lucida Sans Unicode" charset="0"/>
              </a:rPr>
              <a:t>“</a:t>
            </a:r>
            <a:r>
              <a:rPr lang="en-GB" i="1" dirty="0" err="1">
                <a:solidFill>
                  <a:schemeClr val="accent6"/>
                </a:solidFill>
                <a:latin typeface="Arial" charset="0"/>
                <a:ea typeface="Lucida Sans Unicode" charset="0"/>
                <a:cs typeface="Lucida Sans Unicode" charset="0"/>
              </a:rPr>
              <a:t>Christus</a:t>
            </a:r>
            <a:r>
              <a:rPr lang="en-GB" i="1" dirty="0">
                <a:solidFill>
                  <a:schemeClr val="accent6"/>
                </a:solidFill>
                <a:latin typeface="Arial" charset="0"/>
                <a:ea typeface="Lucida Sans Unicode" charset="0"/>
                <a:cs typeface="Lucida Sans Unicode" charset="0"/>
              </a:rPr>
              <a:t> [Jesus]… was put to death by Pontius Pilate, procurator of Judea in the reign of Tiberius…”</a:t>
            </a:r>
            <a:r>
              <a:rPr lang="en-GB" dirty="0">
                <a:solidFill>
                  <a:schemeClr val="accent6"/>
                </a:solidFill>
                <a:latin typeface="Times New Roman" pitchFamily="16" charset="0"/>
                <a:ea typeface="Lucida Sans Unicode" charset="0"/>
                <a:cs typeface="Lucida Sans Unicode" charset="0"/>
              </a:rPr>
              <a:t> </a:t>
            </a:r>
          </a:p>
          <a:p>
            <a:pPr>
              <a:buFont typeface="Times New Roman" pitchFamily="16" charset="0"/>
              <a:buNone/>
              <a:defRPr/>
            </a:pPr>
            <a:r>
              <a:rPr lang="en-GB" dirty="0">
                <a:solidFill>
                  <a:schemeClr val="accent6"/>
                </a:solidFill>
                <a:latin typeface="Arial" charset="0"/>
                <a:ea typeface="Lucida Sans Unicode" charset="0"/>
                <a:cs typeface="Lucida Sans Unicode" charset="0"/>
              </a:rPr>
              <a:t>(Cornelius Tacitus: </a:t>
            </a:r>
            <a:r>
              <a:rPr lang="en-GB" i="1" dirty="0">
                <a:solidFill>
                  <a:schemeClr val="accent6"/>
                </a:solidFill>
                <a:latin typeface="Arial" charset="0"/>
                <a:ea typeface="Lucida Sans Unicode" charset="0"/>
                <a:cs typeface="Lucida Sans Unicode" charset="0"/>
              </a:rPr>
              <a:t>Annals</a:t>
            </a:r>
            <a:r>
              <a:rPr lang="en-GB" dirty="0">
                <a:solidFill>
                  <a:schemeClr val="accent6"/>
                </a:solidFill>
                <a:latin typeface="Arial" charset="0"/>
                <a:ea typeface="Lucida Sans Unicode" charset="0"/>
                <a:cs typeface="Lucida Sans Unicode" charset="0"/>
              </a:rPr>
              <a:t> XV 44, A.D 52—54, writing on the expulsion of the Christians from Rome by Nero</a:t>
            </a:r>
            <a:r>
              <a:rPr lang="en-GB" dirty="0" smtClean="0">
                <a:solidFill>
                  <a:schemeClr val="accent6"/>
                </a:solidFill>
                <a:latin typeface="Arial" charset="0"/>
                <a:ea typeface="Lucida Sans Unicode" charset="0"/>
                <a:cs typeface="Lucida Sans Unicode" charset="0"/>
              </a:rPr>
              <a:t>)</a:t>
            </a:r>
            <a:r>
              <a:rPr lang="en-GB" dirty="0" smtClean="0">
                <a:solidFill>
                  <a:schemeClr val="accent6"/>
                </a:solidFill>
                <a:latin typeface="Times New Roman" pitchFamily="16" charset="0"/>
                <a:ea typeface="Lucida Sans Unicode" charset="0"/>
                <a:cs typeface="Lucida Sans Unicode" charset="0"/>
              </a:rPr>
              <a:t> </a:t>
            </a:r>
            <a:endParaRPr lang="en-GB" dirty="0">
              <a:solidFill>
                <a:schemeClr val="accent6"/>
              </a:solidFill>
              <a:latin typeface="Times New Roman" pitchFamily="16" charset="0"/>
              <a:ea typeface="Lucida Sans Unicode" charset="0"/>
              <a:cs typeface="Lucida Sans Unicode" charset="0"/>
            </a:endParaRPr>
          </a:p>
        </p:txBody>
      </p:sp>
      <p:sp>
        <p:nvSpPr>
          <p:cNvPr id="202766" name="Oval 14"/>
          <p:cNvSpPr>
            <a:spLocks noChangeArrowheads="1"/>
          </p:cNvSpPr>
          <p:nvPr/>
        </p:nvSpPr>
        <p:spPr bwMode="auto">
          <a:xfrm>
            <a:off x="7402513" y="3429000"/>
            <a:ext cx="1296987" cy="576263"/>
          </a:xfrm>
          <a:prstGeom prst="ellipse">
            <a:avLst/>
          </a:prstGeom>
          <a:noFill/>
          <a:ln w="47625">
            <a:solidFill>
              <a:srgbClr val="FF6600"/>
            </a:solidFill>
            <a:round/>
            <a:headEnd type="none" w="sm" len="sm"/>
            <a:tailEnd type="none" w="sm" len="sm"/>
          </a:ln>
        </p:spPr>
        <p:txBody>
          <a:bodyPr wrap="none" anchor="ctr"/>
          <a:lstStyle/>
          <a:p>
            <a:endParaRPr lang="en-US"/>
          </a:p>
        </p:txBody>
      </p:sp>
    </p:spTree>
    <p:extLst>
      <p:ext uri="{BB962C8B-B14F-4D97-AF65-F5344CB8AC3E}">
        <p14:creationId xmlns:p14="http://schemas.microsoft.com/office/powerpoint/2010/main" val="356687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759"/>
                                        </p:tgtEl>
                                        <p:attrNameLst>
                                          <p:attrName>style.visibility</p:attrName>
                                        </p:attrNameLst>
                                      </p:cBhvr>
                                      <p:to>
                                        <p:strVal val="visible"/>
                                      </p:to>
                                    </p:set>
                                    <p:animEffect transition="in" filter="fade">
                                      <p:cBhvr>
                                        <p:cTn id="7" dur="2000"/>
                                        <p:tgtEl>
                                          <p:spTgt spid="20275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02760"/>
                                        </p:tgtEl>
                                        <p:attrNameLst>
                                          <p:attrName>style.visibility</p:attrName>
                                        </p:attrNameLst>
                                      </p:cBhvr>
                                      <p:to>
                                        <p:strVal val="visible"/>
                                      </p:to>
                                    </p:set>
                                    <p:animEffect transition="in" filter="fade">
                                      <p:cBhvr>
                                        <p:cTn id="11" dur="1000"/>
                                        <p:tgtEl>
                                          <p:spTgt spid="202760"/>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202762"/>
                                        </p:tgtEl>
                                        <p:attrNameLst>
                                          <p:attrName>style.visibility</p:attrName>
                                        </p:attrNameLst>
                                      </p:cBhvr>
                                      <p:to>
                                        <p:strVal val="visible"/>
                                      </p:to>
                                    </p:set>
                                    <p:animEffect transition="in" filter="fade">
                                      <p:cBhvr>
                                        <p:cTn id="15" dur="1000"/>
                                        <p:tgtEl>
                                          <p:spTgt spid="202762"/>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202761"/>
                                        </p:tgtEl>
                                        <p:attrNameLst>
                                          <p:attrName>style.visibility</p:attrName>
                                        </p:attrNameLst>
                                      </p:cBhvr>
                                      <p:to>
                                        <p:strVal val="visible"/>
                                      </p:to>
                                    </p:set>
                                    <p:animEffect transition="in" filter="fade">
                                      <p:cBhvr>
                                        <p:cTn id="19" dur="1000"/>
                                        <p:tgtEl>
                                          <p:spTgt spid="202761"/>
                                        </p:tgtEl>
                                      </p:cBhvr>
                                    </p:animEffect>
                                  </p:childTnLst>
                                </p:cTn>
                              </p:par>
                            </p:childTnLst>
                          </p:cTn>
                        </p:par>
                        <p:par>
                          <p:cTn id="20" fill="hold">
                            <p:stCondLst>
                              <p:cond delay="5000"/>
                            </p:stCondLst>
                            <p:childTnLst>
                              <p:par>
                                <p:cTn id="21" presetID="10" presetClass="entr" presetSubtype="0" fill="hold" grpId="0" nodeType="afterEffect">
                                  <p:stCondLst>
                                    <p:cond delay="0"/>
                                  </p:stCondLst>
                                  <p:childTnLst>
                                    <p:set>
                                      <p:cBhvr>
                                        <p:cTn id="22" dur="1" fill="hold">
                                          <p:stCondLst>
                                            <p:cond delay="0"/>
                                          </p:stCondLst>
                                        </p:cTn>
                                        <p:tgtEl>
                                          <p:spTgt spid="202764"/>
                                        </p:tgtEl>
                                        <p:attrNameLst>
                                          <p:attrName>style.visibility</p:attrName>
                                        </p:attrNameLst>
                                      </p:cBhvr>
                                      <p:to>
                                        <p:strVal val="visible"/>
                                      </p:to>
                                    </p:set>
                                    <p:animEffect transition="in" filter="fade">
                                      <p:cBhvr>
                                        <p:cTn id="23" dur="1000"/>
                                        <p:tgtEl>
                                          <p:spTgt spid="202764"/>
                                        </p:tgtEl>
                                      </p:cBhvr>
                                    </p:animEffect>
                                  </p:childTnLst>
                                </p:cTn>
                              </p:par>
                            </p:childTnLst>
                          </p:cTn>
                        </p:par>
                        <p:par>
                          <p:cTn id="24" fill="hold">
                            <p:stCondLst>
                              <p:cond delay="6000"/>
                            </p:stCondLst>
                            <p:childTnLst>
                              <p:par>
                                <p:cTn id="25" presetID="10" presetClass="entr" presetSubtype="0" fill="hold" grpId="0" nodeType="afterEffect">
                                  <p:stCondLst>
                                    <p:cond delay="0"/>
                                  </p:stCondLst>
                                  <p:childTnLst>
                                    <p:set>
                                      <p:cBhvr>
                                        <p:cTn id="26" dur="1" fill="hold">
                                          <p:stCondLst>
                                            <p:cond delay="0"/>
                                          </p:stCondLst>
                                        </p:cTn>
                                        <p:tgtEl>
                                          <p:spTgt spid="202763"/>
                                        </p:tgtEl>
                                        <p:attrNameLst>
                                          <p:attrName>style.visibility</p:attrName>
                                        </p:attrNameLst>
                                      </p:cBhvr>
                                      <p:to>
                                        <p:strVal val="visible"/>
                                      </p:to>
                                    </p:set>
                                    <p:animEffect transition="in" filter="fade">
                                      <p:cBhvr>
                                        <p:cTn id="27" dur="1000"/>
                                        <p:tgtEl>
                                          <p:spTgt spid="20276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276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2765"/>
                                        </p:tgtEl>
                                        <p:attrNameLst>
                                          <p:attrName>style.visibility</p:attrName>
                                        </p:attrNameLst>
                                      </p:cBhvr>
                                      <p:to>
                                        <p:strVal val="visible"/>
                                      </p:to>
                                    </p:set>
                                    <p:animEffect transition="in" filter="fade">
                                      <p:cBhvr>
                                        <p:cTn id="36" dur="1000"/>
                                        <p:tgtEl>
                                          <p:spTgt spid="202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60" grpId="0"/>
      <p:bldP spid="202761" grpId="0"/>
      <p:bldP spid="202762" grpId="0"/>
      <p:bldP spid="202763" grpId="0"/>
      <p:bldP spid="202764" grpId="0"/>
      <p:bldP spid="202765" grpId="0" animBg="1"/>
      <p:bldP spid="2027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a:xfrm>
            <a:off x="685800" y="304800"/>
            <a:ext cx="8421688" cy="1143000"/>
          </a:xfrm>
        </p:spPr>
        <p:txBody>
          <a:bodyPr/>
          <a:lstStyle/>
          <a:p>
            <a:r>
              <a:rPr lang="en-GB" sz="4000" smtClean="0"/>
              <a:t>What does Messiah mean?</a:t>
            </a:r>
          </a:p>
        </p:txBody>
      </p:sp>
      <p:sp>
        <p:nvSpPr>
          <p:cNvPr id="224263" name="Rectangle 7"/>
          <p:cNvSpPr>
            <a:spLocks noGrp="1" noChangeArrowheads="1"/>
          </p:cNvSpPr>
          <p:nvPr>
            <p:ph type="body" sz="half" idx="1"/>
          </p:nvPr>
        </p:nvSpPr>
        <p:spPr>
          <a:xfrm>
            <a:off x="415925" y="1844675"/>
            <a:ext cx="5376863" cy="4038600"/>
          </a:xfrm>
        </p:spPr>
        <p:txBody>
          <a:bodyPr/>
          <a:lstStyle/>
          <a:p>
            <a:pPr marL="200025" indent="-200025" algn="l">
              <a:buFontTx/>
              <a:buBlip>
                <a:blip r:embed="rId4"/>
              </a:buBlip>
            </a:pPr>
            <a:r>
              <a:rPr lang="en-GB" b="0" smtClean="0"/>
              <a:t> </a:t>
            </a:r>
            <a:r>
              <a:rPr lang="en-GB" smtClean="0"/>
              <a:t>Messiah (Hebrew) =  anointed</a:t>
            </a:r>
          </a:p>
          <a:p>
            <a:pPr marL="200025" indent="-200025" algn="l">
              <a:buFontTx/>
              <a:buBlip>
                <a:blip r:embed="rId4"/>
              </a:buBlip>
            </a:pPr>
            <a:r>
              <a:rPr lang="en-GB" smtClean="0"/>
              <a:t> Christ (Greek) = anointed</a:t>
            </a:r>
          </a:p>
          <a:p>
            <a:pPr marL="200025" indent="-200025" algn="l">
              <a:buFontTx/>
              <a:buBlip>
                <a:blip r:embed="rId4"/>
              </a:buBlip>
            </a:pPr>
            <a:r>
              <a:rPr lang="en-GB" smtClean="0"/>
              <a:t> A King or Priest was </a:t>
            </a:r>
            <a:r>
              <a:rPr lang="en-GB" u="sng" smtClean="0"/>
              <a:t>anointed</a:t>
            </a:r>
            <a:r>
              <a:rPr lang="en-GB" smtClean="0"/>
              <a:t> with oil as a sign of their commitment to their task, and of God’s approval and selection of that individual.</a:t>
            </a:r>
          </a:p>
          <a:p>
            <a:pPr marL="200025" indent="-200025"/>
            <a:endParaRPr lang="en-GB" sz="2800" smtClean="0"/>
          </a:p>
        </p:txBody>
      </p:sp>
      <p:pic>
        <p:nvPicPr>
          <p:cNvPr id="224265" name="Picture 9" descr="queen"/>
          <p:cNvPicPr>
            <a:picLocks noGrp="1" noChangeAspect="1" noChangeArrowheads="1"/>
          </p:cNvPicPr>
          <p:nvPr>
            <p:ph sz="half" idx="2"/>
          </p:nvPr>
        </p:nvPicPr>
        <p:blipFill>
          <a:blip r:embed="rId5" cstate="print"/>
          <a:srcRect/>
          <a:stretch>
            <a:fillRect/>
          </a:stretch>
        </p:blipFill>
        <p:spPr>
          <a:xfrm>
            <a:off x="5945188" y="1295400"/>
            <a:ext cx="2973387" cy="4248150"/>
          </a:xfrm>
        </p:spPr>
      </p:pic>
      <p:sp>
        <p:nvSpPr>
          <p:cNvPr id="224266" name="Text Box 10"/>
          <p:cNvSpPr txBox="1">
            <a:spLocks noChangeArrowheads="1"/>
          </p:cNvSpPr>
          <p:nvPr/>
        </p:nvSpPr>
        <p:spPr bwMode="auto">
          <a:xfrm>
            <a:off x="488950" y="5229225"/>
            <a:ext cx="5186363" cy="1200150"/>
          </a:xfrm>
          <a:prstGeom prst="rect">
            <a:avLst/>
          </a:prstGeom>
          <a:noFill/>
          <a:ln w="50800">
            <a:solidFill>
              <a:srgbClr val="333333"/>
            </a:solidFill>
            <a:miter lim="800000"/>
            <a:headEnd type="none" w="sm" len="sm"/>
            <a:tailEnd type="none" w="sm" len="sm"/>
          </a:ln>
        </p:spPr>
        <p:txBody>
          <a:bodyPr>
            <a:spAutoFit/>
          </a:bodyPr>
          <a:lstStyle/>
          <a:p>
            <a:pPr>
              <a:spcBef>
                <a:spcPct val="30000"/>
              </a:spcBef>
            </a:pPr>
            <a:r>
              <a:rPr lang="en-GB" i="1" dirty="0">
                <a:solidFill>
                  <a:schemeClr val="tx1"/>
                </a:solidFill>
                <a:latin typeface="Arial" pitchFamily="34" charset="0"/>
              </a:rPr>
              <a:t>“Be thy head anointed with holy oil as the k</a:t>
            </a:r>
            <a:r>
              <a:rPr lang="en-GB" i="1" dirty="0" smtClean="0">
                <a:solidFill>
                  <a:schemeClr val="tx1"/>
                </a:solidFill>
                <a:latin typeface="Arial" pitchFamily="34" charset="0"/>
              </a:rPr>
              <a:t>ings, </a:t>
            </a:r>
            <a:r>
              <a:rPr lang="en-GB" i="1" dirty="0">
                <a:solidFill>
                  <a:schemeClr val="tx1"/>
                </a:solidFill>
                <a:latin typeface="Arial" pitchFamily="34" charset="0"/>
              </a:rPr>
              <a:t>priests and prophets were </a:t>
            </a:r>
            <a:r>
              <a:rPr lang="en-GB" i="1" dirty="0" smtClean="0">
                <a:solidFill>
                  <a:schemeClr val="tx1"/>
                </a:solidFill>
                <a:latin typeface="Arial" pitchFamily="34" charset="0"/>
              </a:rPr>
              <a:t>anointed.”</a:t>
            </a:r>
            <a:endParaRPr lang="en-GB" i="1" dirty="0">
              <a:latin typeface="Arial" pitchFamily="34" charset="0"/>
            </a:endParaRPr>
          </a:p>
        </p:txBody>
      </p:sp>
      <p:sp>
        <p:nvSpPr>
          <p:cNvPr id="224267" name="Text Box 11"/>
          <p:cNvSpPr txBox="1">
            <a:spLocks noChangeArrowheads="1"/>
          </p:cNvSpPr>
          <p:nvPr/>
        </p:nvSpPr>
        <p:spPr bwMode="auto">
          <a:xfrm>
            <a:off x="6467475" y="1484313"/>
            <a:ext cx="1878013" cy="396875"/>
          </a:xfrm>
          <a:prstGeom prst="rect">
            <a:avLst/>
          </a:prstGeom>
          <a:noFill/>
          <a:ln w="12700">
            <a:noFill/>
            <a:miter lim="800000"/>
            <a:headEnd type="none" w="sm" len="sm"/>
            <a:tailEnd type="none" w="sm" len="sm"/>
          </a:ln>
        </p:spPr>
        <p:txBody>
          <a:bodyPr wrap="none">
            <a:spAutoFit/>
          </a:bodyPr>
          <a:lstStyle/>
          <a:p>
            <a:r>
              <a:rPr lang="en-GB" sz="2000">
                <a:latin typeface="Arial" pitchFamily="34" charset="0"/>
              </a:rPr>
              <a:t>3rd June 1953</a:t>
            </a:r>
          </a:p>
        </p:txBody>
      </p:sp>
    </p:spTree>
    <p:custDataLst>
      <p:tags r:id="rId1"/>
    </p:custDataLst>
    <p:extLst>
      <p:ext uri="{BB962C8B-B14F-4D97-AF65-F5344CB8AC3E}">
        <p14:creationId xmlns:p14="http://schemas.microsoft.com/office/powerpoint/2010/main" val="216273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42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42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42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4265"/>
                                        </p:tgtEl>
                                        <p:attrNameLst>
                                          <p:attrName>style.visibility</p:attrName>
                                        </p:attrNameLst>
                                      </p:cBhvr>
                                      <p:to>
                                        <p:strVal val="visible"/>
                                      </p:to>
                                    </p:set>
                                    <p:animEffect transition="in" filter="fade">
                                      <p:cBhvr>
                                        <p:cTn id="19" dur="2000"/>
                                        <p:tgtEl>
                                          <p:spTgt spid="224265"/>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2426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24266"/>
                                        </p:tgtEl>
                                        <p:attrNameLst>
                                          <p:attrName>style.visibility</p:attrName>
                                        </p:attrNameLst>
                                      </p:cBhvr>
                                      <p:to>
                                        <p:strVal val="visible"/>
                                      </p:to>
                                    </p:set>
                                    <p:animEffect transition="in" filter="fade">
                                      <p:cBhvr>
                                        <p:cTn id="26" dur="1000"/>
                                        <p:tgtEl>
                                          <p:spTgt spid="224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6" grpId="0" animBg="1"/>
      <p:bldP spid="2242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26"/>
          <p:cNvSpPr>
            <a:spLocks noGrp="1" noChangeArrowheads="1"/>
          </p:cNvSpPr>
          <p:nvPr>
            <p:ph type="title"/>
          </p:nvPr>
        </p:nvSpPr>
        <p:spPr>
          <a:xfrm>
            <a:off x="742950" y="457200"/>
            <a:ext cx="8421688" cy="1143000"/>
          </a:xfrm>
        </p:spPr>
        <p:txBody>
          <a:bodyPr/>
          <a:lstStyle/>
          <a:p>
            <a:r>
              <a:rPr lang="en-GB" sz="4000" smtClean="0"/>
              <a:t>The Jewish View of Messiah</a:t>
            </a:r>
          </a:p>
        </p:txBody>
      </p:sp>
      <p:sp>
        <p:nvSpPr>
          <p:cNvPr id="265220" name="Rectangle 1028"/>
          <p:cNvSpPr>
            <a:spLocks noGrp="1" noChangeArrowheads="1"/>
          </p:cNvSpPr>
          <p:nvPr>
            <p:ph type="body" sz="half" idx="2"/>
          </p:nvPr>
        </p:nvSpPr>
        <p:spPr>
          <a:xfrm>
            <a:off x="3048000" y="1828800"/>
            <a:ext cx="6554788" cy="4038600"/>
          </a:xfrm>
        </p:spPr>
        <p:txBody>
          <a:bodyPr/>
          <a:lstStyle/>
          <a:p>
            <a:pPr marL="0" indent="0" algn="l">
              <a:buFontTx/>
              <a:buBlip>
                <a:blip r:embed="rId4"/>
              </a:buBlip>
            </a:pPr>
            <a:r>
              <a:rPr lang="en-GB" sz="3400" dirty="0" smtClean="0"/>
              <a:t>Descendant of David</a:t>
            </a:r>
          </a:p>
          <a:p>
            <a:pPr marL="0" indent="0" algn="l">
              <a:buFontTx/>
              <a:buBlip>
                <a:blip r:embed="rId4"/>
              </a:buBlip>
            </a:pPr>
            <a:r>
              <a:rPr lang="en-GB" sz="3400" dirty="0" smtClean="0"/>
              <a:t>Conquering King</a:t>
            </a:r>
          </a:p>
          <a:p>
            <a:pPr marL="0" indent="0" algn="l">
              <a:buFontTx/>
              <a:buBlip>
                <a:blip r:embed="rId4"/>
              </a:buBlip>
            </a:pPr>
            <a:r>
              <a:rPr lang="en-GB" sz="3400" dirty="0" smtClean="0"/>
              <a:t>Defeat Roman Occupation</a:t>
            </a:r>
          </a:p>
          <a:p>
            <a:pPr marL="0" indent="0" algn="l">
              <a:buFontTx/>
              <a:buBlip>
                <a:blip r:embed="rId4"/>
              </a:buBlip>
            </a:pPr>
            <a:r>
              <a:rPr lang="en-GB" sz="3400" dirty="0" smtClean="0"/>
              <a:t>Prosperity &amp; Righteousness</a:t>
            </a:r>
          </a:p>
          <a:p>
            <a:pPr marL="0" indent="0" algn="l">
              <a:buFontTx/>
              <a:buBlip>
                <a:blip r:embed="rId4"/>
              </a:buBlip>
            </a:pPr>
            <a:r>
              <a:rPr lang="en-GB" sz="3400" dirty="0" smtClean="0"/>
              <a:t>Rule from Jerusalem</a:t>
            </a:r>
          </a:p>
        </p:txBody>
      </p:sp>
      <p:pic>
        <p:nvPicPr>
          <p:cNvPr id="67588" name="Picture 1030" descr="crown"/>
          <p:cNvPicPr>
            <a:picLocks noGrp="1" noChangeAspect="1" noChangeArrowheads="1"/>
          </p:cNvPicPr>
          <p:nvPr>
            <p:ph type="clipArt" sz="half" idx="1"/>
          </p:nvPr>
        </p:nvPicPr>
        <p:blipFill>
          <a:blip r:embed="rId5" cstate="print">
            <a:clrChange>
              <a:clrFrom>
                <a:srgbClr val="FEFEFE"/>
              </a:clrFrom>
              <a:clrTo>
                <a:srgbClr val="FEFEFE">
                  <a:alpha val="0"/>
                </a:srgbClr>
              </a:clrTo>
            </a:clrChange>
          </a:blip>
          <a:srcRect/>
          <a:stretch>
            <a:fillRect/>
          </a:stretch>
        </p:blipFill>
        <p:spPr>
          <a:xfrm>
            <a:off x="0" y="1447800"/>
            <a:ext cx="3276600" cy="3935413"/>
          </a:xfrm>
          <a:noFill/>
        </p:spPr>
      </p:pic>
    </p:spTree>
    <p:custDataLst>
      <p:tags r:id="rId1"/>
    </p:custDataLst>
    <p:extLst>
      <p:ext uri="{BB962C8B-B14F-4D97-AF65-F5344CB8AC3E}">
        <p14:creationId xmlns:p14="http://schemas.microsoft.com/office/powerpoint/2010/main" val="333143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52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52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52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52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52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88950" y="314325"/>
            <a:ext cx="9001125" cy="1428750"/>
          </a:xfrm>
        </p:spPr>
        <p:txBody>
          <a:bodyPr/>
          <a:lstStyle/>
          <a:p>
            <a:r>
              <a:rPr lang="en-GB" sz="4000" smtClean="0"/>
              <a:t>The Forgotten View of Messiah – the Suffering Servant</a:t>
            </a:r>
          </a:p>
        </p:txBody>
      </p:sp>
      <p:sp>
        <p:nvSpPr>
          <p:cNvPr id="68611" name="Rectangle 4"/>
          <p:cNvSpPr>
            <a:spLocks noGrp="1" noChangeArrowheads="1"/>
          </p:cNvSpPr>
          <p:nvPr>
            <p:ph type="body" sz="half" idx="1"/>
          </p:nvPr>
        </p:nvSpPr>
        <p:spPr>
          <a:xfrm>
            <a:off x="457200" y="1828800"/>
            <a:ext cx="6630988" cy="4191000"/>
          </a:xfrm>
        </p:spPr>
        <p:txBody>
          <a:bodyPr/>
          <a:lstStyle/>
          <a:p>
            <a:pPr marL="0" indent="0" algn="l">
              <a:lnSpc>
                <a:spcPct val="90000"/>
              </a:lnSpc>
            </a:pPr>
            <a:endParaRPr lang="en-US" sz="2800" smtClean="0">
              <a:solidFill>
                <a:schemeClr val="tx1"/>
              </a:solidFill>
            </a:endParaRPr>
          </a:p>
        </p:txBody>
      </p:sp>
      <p:pic>
        <p:nvPicPr>
          <p:cNvPr id="68612" name="Picture 12" descr="D1378"/>
          <p:cNvPicPr>
            <a:picLocks noGrp="1" noChangeAspect="1" noChangeArrowheads="1"/>
          </p:cNvPicPr>
          <p:nvPr>
            <p:ph sz="half" idx="2"/>
          </p:nvPr>
        </p:nvPicPr>
        <p:blipFill>
          <a:blip r:embed="rId4" cstate="print">
            <a:clrChange>
              <a:clrFrom>
                <a:srgbClr val="FFFFFF"/>
              </a:clrFrom>
              <a:clrTo>
                <a:srgbClr val="FFFFFF">
                  <a:alpha val="0"/>
                </a:srgbClr>
              </a:clrTo>
            </a:clrChange>
          </a:blip>
          <a:srcRect/>
          <a:stretch>
            <a:fillRect/>
          </a:stretch>
        </p:blipFill>
        <p:spPr>
          <a:xfrm>
            <a:off x="6935788" y="1905000"/>
            <a:ext cx="2667000" cy="2092325"/>
          </a:xfrm>
          <a:noFill/>
        </p:spPr>
      </p:pic>
      <p:pic>
        <p:nvPicPr>
          <p:cNvPr id="232461" name="Picture 13" descr="Picture1"/>
          <p:cNvPicPr>
            <a:picLocks noChangeAspect="1" noChangeArrowheads="1"/>
          </p:cNvPicPr>
          <p:nvPr/>
        </p:nvPicPr>
        <p:blipFill>
          <a:blip r:embed="rId5" cstate="print"/>
          <a:srcRect/>
          <a:stretch>
            <a:fillRect/>
          </a:stretch>
        </p:blipFill>
        <p:spPr bwMode="auto">
          <a:xfrm>
            <a:off x="415925" y="1844675"/>
            <a:ext cx="6410325" cy="4908550"/>
          </a:xfrm>
          <a:prstGeom prst="rect">
            <a:avLst/>
          </a:prstGeom>
          <a:noFill/>
          <a:ln w="9525">
            <a:noFill/>
            <a:miter lim="800000"/>
            <a:headEnd/>
            <a:tailEnd/>
          </a:ln>
        </p:spPr>
      </p:pic>
      <p:sp>
        <p:nvSpPr>
          <p:cNvPr id="68614" name="Text Box 14"/>
          <p:cNvSpPr txBox="1">
            <a:spLocks noChangeArrowheads="1"/>
          </p:cNvSpPr>
          <p:nvPr/>
        </p:nvSpPr>
        <p:spPr bwMode="auto">
          <a:xfrm>
            <a:off x="2413000" y="2894013"/>
            <a:ext cx="185738" cy="461962"/>
          </a:xfrm>
          <a:prstGeom prst="rect">
            <a:avLst/>
          </a:prstGeom>
          <a:noFill/>
          <a:ln w="12700">
            <a:noFill/>
            <a:miter lim="800000"/>
            <a:headEnd type="none" w="sm" len="sm"/>
            <a:tailEnd type="none" w="sm" len="sm"/>
          </a:ln>
        </p:spPr>
        <p:txBody>
          <a:bodyPr wrap="none">
            <a:spAutoFit/>
          </a:bodyPr>
          <a:lstStyle/>
          <a:p>
            <a:endParaRPr lang="en-US"/>
          </a:p>
        </p:txBody>
      </p:sp>
      <p:sp>
        <p:nvSpPr>
          <p:cNvPr id="232463" name="Text Box 15"/>
          <p:cNvSpPr txBox="1">
            <a:spLocks noChangeArrowheads="1"/>
          </p:cNvSpPr>
          <p:nvPr/>
        </p:nvSpPr>
        <p:spPr bwMode="auto">
          <a:xfrm>
            <a:off x="3225800" y="4508500"/>
            <a:ext cx="5219700" cy="1570038"/>
          </a:xfrm>
          <a:prstGeom prst="rect">
            <a:avLst/>
          </a:prstGeom>
          <a:solidFill>
            <a:srgbClr val="969696"/>
          </a:solidFill>
          <a:ln w="12700">
            <a:noFill/>
            <a:miter lim="800000"/>
            <a:headEnd type="none" w="sm" len="sm"/>
            <a:tailEnd type="none" w="sm" len="sm"/>
          </a:ln>
        </p:spPr>
        <p:txBody>
          <a:bodyPr>
            <a:spAutoFit/>
          </a:bodyPr>
          <a:lstStyle/>
          <a:p>
            <a:r>
              <a:rPr lang="en-GB" i="1">
                <a:latin typeface="Arial" pitchFamily="34" charset="0"/>
              </a:rPr>
              <a:t>He is despised and rejected by men; a man of sorrows, and acquainted with grief</a:t>
            </a:r>
          </a:p>
          <a:p>
            <a:pPr algn="r"/>
            <a:r>
              <a:rPr lang="en-GB" i="1">
                <a:latin typeface="Arial" pitchFamily="34" charset="0"/>
              </a:rPr>
              <a:t>Isaiah 53:3</a:t>
            </a:r>
          </a:p>
        </p:txBody>
      </p:sp>
      <p:sp>
        <p:nvSpPr>
          <p:cNvPr id="232464" name="Text Box 16"/>
          <p:cNvSpPr txBox="1">
            <a:spLocks noChangeArrowheads="1"/>
          </p:cNvSpPr>
          <p:nvPr/>
        </p:nvSpPr>
        <p:spPr bwMode="auto">
          <a:xfrm>
            <a:off x="415925" y="4508500"/>
            <a:ext cx="8208963" cy="1570038"/>
          </a:xfrm>
          <a:prstGeom prst="rect">
            <a:avLst/>
          </a:prstGeom>
          <a:solidFill>
            <a:srgbClr val="969696"/>
          </a:solidFill>
          <a:ln w="12700">
            <a:noFill/>
            <a:miter lim="800000"/>
            <a:headEnd type="none" w="sm" len="sm"/>
            <a:tailEnd type="none" w="sm" len="sm"/>
          </a:ln>
        </p:spPr>
        <p:txBody>
          <a:bodyPr>
            <a:spAutoFit/>
          </a:bodyPr>
          <a:lstStyle/>
          <a:p>
            <a:r>
              <a:rPr lang="en-GB" i="1">
                <a:latin typeface="Arial" pitchFamily="34" charset="0"/>
              </a:rPr>
              <a:t> But he was wounded for our transgressions, He was bruised for our iniquities: the chastisement of our peace was upon Him; and by His stripes we are healed. </a:t>
            </a:r>
          </a:p>
          <a:p>
            <a:pPr algn="r"/>
            <a:r>
              <a:rPr lang="en-GB" i="1">
                <a:latin typeface="Arial" pitchFamily="34" charset="0"/>
              </a:rPr>
              <a:t>Isaiah 53:5</a:t>
            </a:r>
          </a:p>
        </p:txBody>
      </p:sp>
    </p:spTree>
    <p:custDataLst>
      <p:tags r:id="rId1"/>
    </p:custDataLst>
    <p:extLst>
      <p:ext uri="{BB962C8B-B14F-4D97-AF65-F5344CB8AC3E}">
        <p14:creationId xmlns:p14="http://schemas.microsoft.com/office/powerpoint/2010/main" val="98291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461"/>
                                        </p:tgtEl>
                                        <p:attrNameLst>
                                          <p:attrName>style.visibility</p:attrName>
                                        </p:attrNameLst>
                                      </p:cBhvr>
                                      <p:to>
                                        <p:strVal val="visible"/>
                                      </p:to>
                                    </p:set>
                                    <p:animEffect transition="in" filter="fade">
                                      <p:cBhvr>
                                        <p:cTn id="7" dur="2000"/>
                                        <p:tgtEl>
                                          <p:spTgt spid="23246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246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2000"/>
                                        <p:tgtEl>
                                          <p:spTgt spid="232463"/>
                                        </p:tgtEl>
                                      </p:cBhvr>
                                    </p:animEffect>
                                    <p:set>
                                      <p:cBhvr>
                                        <p:cTn id="16" dur="1" fill="hold">
                                          <p:stCondLst>
                                            <p:cond delay="1999"/>
                                          </p:stCondLst>
                                        </p:cTn>
                                        <p:tgtEl>
                                          <p:spTgt spid="232463"/>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232464"/>
                                        </p:tgtEl>
                                        <p:attrNameLst>
                                          <p:attrName>style.visibility</p:attrName>
                                        </p:attrNameLst>
                                      </p:cBhvr>
                                      <p:to>
                                        <p:strVal val="visible"/>
                                      </p:to>
                                    </p:set>
                                    <p:animEffect transition="in" filter="fade">
                                      <p:cBhvr>
                                        <p:cTn id="19" dur="2000"/>
                                        <p:tgtEl>
                                          <p:spTgt spid="232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63" grpId="0" animBg="1"/>
      <p:bldP spid="232463" grpId="1" animBg="1"/>
      <p:bldP spid="2324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ChangeArrowheads="1"/>
          </p:cNvSpPr>
          <p:nvPr>
            <p:ph type="title"/>
          </p:nvPr>
        </p:nvSpPr>
        <p:spPr>
          <a:xfrm>
            <a:off x="417513" y="457200"/>
            <a:ext cx="9072562" cy="1143000"/>
          </a:xfrm>
        </p:spPr>
        <p:txBody>
          <a:bodyPr/>
          <a:lstStyle/>
          <a:p>
            <a:r>
              <a:rPr lang="en-GB" sz="4000" smtClean="0"/>
              <a:t>The Forgotten View of Messiah – the Suffering Servant</a:t>
            </a:r>
            <a:endParaRPr lang="en-GB" smtClean="0"/>
          </a:p>
        </p:txBody>
      </p:sp>
      <p:sp>
        <p:nvSpPr>
          <p:cNvPr id="267267" name="Rectangle 1027"/>
          <p:cNvSpPr>
            <a:spLocks noGrp="1" noChangeArrowheads="1"/>
          </p:cNvSpPr>
          <p:nvPr>
            <p:ph type="body" sz="half" idx="1"/>
          </p:nvPr>
        </p:nvSpPr>
        <p:spPr>
          <a:xfrm>
            <a:off x="993775" y="2205038"/>
            <a:ext cx="6421438" cy="4038600"/>
          </a:xfrm>
        </p:spPr>
        <p:txBody>
          <a:bodyPr/>
          <a:lstStyle/>
          <a:p>
            <a:pPr marL="0" indent="0" algn="l">
              <a:buFontTx/>
              <a:buBlip>
                <a:blip r:embed="rId4"/>
              </a:buBlip>
            </a:pPr>
            <a:r>
              <a:rPr lang="en-GB" sz="4400" smtClean="0"/>
              <a:t> Messiah had to suffer</a:t>
            </a:r>
          </a:p>
          <a:p>
            <a:pPr marL="0" indent="0" algn="l">
              <a:buFontTx/>
              <a:buBlip>
                <a:blip r:embed="rId4"/>
              </a:buBlip>
            </a:pPr>
            <a:r>
              <a:rPr lang="en-GB" sz="4400" smtClean="0"/>
              <a:t> Jews missed it</a:t>
            </a:r>
          </a:p>
          <a:p>
            <a:pPr marL="0" indent="0" algn="l">
              <a:buFontTx/>
              <a:buBlip>
                <a:blip r:embed="rId4"/>
              </a:buBlip>
            </a:pPr>
            <a:r>
              <a:rPr lang="en-GB" sz="4400" smtClean="0"/>
              <a:t> Disciples missed it</a:t>
            </a:r>
          </a:p>
          <a:p>
            <a:pPr marL="0" indent="0" algn="l">
              <a:buFontTx/>
              <a:buBlip>
                <a:blip r:embed="rId4"/>
              </a:buBlip>
            </a:pPr>
            <a:r>
              <a:rPr lang="en-GB" sz="4400" smtClean="0"/>
              <a:t> Peter missed it!</a:t>
            </a:r>
          </a:p>
          <a:p>
            <a:pPr marL="0" indent="0" algn="l">
              <a:buFontTx/>
              <a:buBlip>
                <a:blip r:embed="rId4"/>
              </a:buBlip>
            </a:pPr>
            <a:r>
              <a:rPr lang="en-GB" sz="4400" smtClean="0"/>
              <a:t> Unpopular teaching</a:t>
            </a:r>
          </a:p>
        </p:txBody>
      </p:sp>
      <p:pic>
        <p:nvPicPr>
          <p:cNvPr id="69636" name="Picture 1029" descr="D1378"/>
          <p:cNvPicPr>
            <a:picLocks noGrp="1" noChangeAspect="1" noChangeArrowheads="1"/>
          </p:cNvPicPr>
          <p:nvPr>
            <p:ph type="clipArt" sz="half" idx="2"/>
          </p:nvPr>
        </p:nvPicPr>
        <p:blipFill>
          <a:blip r:embed="rId5" cstate="print">
            <a:clrChange>
              <a:clrFrom>
                <a:srgbClr val="FFFFFF"/>
              </a:clrFrom>
              <a:clrTo>
                <a:srgbClr val="FFFFFF">
                  <a:alpha val="0"/>
                </a:srgbClr>
              </a:clrTo>
            </a:clrChange>
          </a:blip>
          <a:srcRect/>
          <a:stretch>
            <a:fillRect/>
          </a:stretch>
        </p:blipFill>
        <p:spPr>
          <a:xfrm>
            <a:off x="7316788" y="2438400"/>
            <a:ext cx="2152650" cy="1689100"/>
          </a:xfrm>
          <a:noFill/>
        </p:spPr>
      </p:pic>
    </p:spTree>
    <p:custDataLst>
      <p:tags r:id="rId1"/>
    </p:custDataLst>
    <p:extLst>
      <p:ext uri="{BB962C8B-B14F-4D97-AF65-F5344CB8AC3E}">
        <p14:creationId xmlns:p14="http://schemas.microsoft.com/office/powerpoint/2010/main" val="109872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7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7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04850" y="188913"/>
            <a:ext cx="8421688" cy="1143000"/>
          </a:xfrm>
        </p:spPr>
        <p:txBody>
          <a:bodyPr/>
          <a:lstStyle/>
          <a:p>
            <a:r>
              <a:rPr lang="en-GB" sz="4000" smtClean="0"/>
              <a:t>Summary So Far</a:t>
            </a:r>
          </a:p>
        </p:txBody>
      </p:sp>
      <p:sp>
        <p:nvSpPr>
          <p:cNvPr id="235523" name="Rectangle 3"/>
          <p:cNvSpPr>
            <a:spLocks noGrp="1" noChangeArrowheads="1"/>
          </p:cNvSpPr>
          <p:nvPr>
            <p:ph type="body" idx="1"/>
          </p:nvPr>
        </p:nvSpPr>
        <p:spPr>
          <a:xfrm>
            <a:off x="777875" y="1628775"/>
            <a:ext cx="8421688" cy="4648200"/>
          </a:xfrm>
        </p:spPr>
        <p:txBody>
          <a:bodyPr/>
          <a:lstStyle/>
          <a:p>
            <a:pPr algn="l">
              <a:buFontTx/>
              <a:buBlip>
                <a:blip r:embed="rId4"/>
              </a:buBlip>
            </a:pPr>
            <a:r>
              <a:rPr lang="en-GB" sz="3400" smtClean="0"/>
              <a:t>Jesus did exist</a:t>
            </a:r>
          </a:p>
          <a:p>
            <a:pPr algn="l">
              <a:buFontTx/>
              <a:buBlip>
                <a:blip r:embed="rId4"/>
              </a:buBlip>
            </a:pPr>
            <a:r>
              <a:rPr lang="en-GB" sz="3400" smtClean="0"/>
              <a:t>In the Bible, “Messiah” means God’s anointed one, who was to suffer and die in order to defeat sin and death. </a:t>
            </a:r>
          </a:p>
          <a:p>
            <a:pPr algn="l">
              <a:buFontTx/>
              <a:buBlip>
                <a:blip r:embed="rId4"/>
              </a:buBlip>
            </a:pPr>
            <a:r>
              <a:rPr lang="en-GB" sz="3400" smtClean="0"/>
              <a:t>After his sacrificial death, Messiah would one day return as king of the world.</a:t>
            </a:r>
          </a:p>
          <a:p>
            <a:pPr algn="l">
              <a:buFontTx/>
              <a:buBlip>
                <a:blip r:embed="rId4"/>
              </a:buBlip>
            </a:pPr>
            <a:r>
              <a:rPr lang="en-GB" sz="3400" smtClean="0"/>
              <a:t>Is Jesus God’s Messiah?</a:t>
            </a:r>
          </a:p>
        </p:txBody>
      </p:sp>
    </p:spTree>
    <p:custDataLst>
      <p:tags r:id="rId1"/>
    </p:custDataLst>
    <p:extLst>
      <p:ext uri="{BB962C8B-B14F-4D97-AF65-F5344CB8AC3E}">
        <p14:creationId xmlns:p14="http://schemas.microsoft.com/office/powerpoint/2010/main" val="328964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5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777875" y="549275"/>
            <a:ext cx="8421688" cy="1143000"/>
          </a:xfrm>
        </p:spPr>
        <p:txBody>
          <a:bodyPr/>
          <a:lstStyle/>
          <a:p>
            <a:r>
              <a:rPr lang="en-GB" sz="4000" smtClean="0"/>
              <a:t>Old Testament Prophecies about Messiah</a:t>
            </a:r>
          </a:p>
        </p:txBody>
      </p:sp>
      <p:sp>
        <p:nvSpPr>
          <p:cNvPr id="275459" name="Rectangle 3"/>
          <p:cNvSpPr>
            <a:spLocks noGrp="1" noChangeArrowheads="1"/>
          </p:cNvSpPr>
          <p:nvPr>
            <p:ph type="body" idx="1"/>
          </p:nvPr>
        </p:nvSpPr>
        <p:spPr>
          <a:xfrm>
            <a:off x="273050" y="2276475"/>
            <a:ext cx="8993188" cy="3582988"/>
          </a:xfrm>
        </p:spPr>
        <p:txBody>
          <a:bodyPr/>
          <a:lstStyle/>
          <a:p>
            <a:pPr lvl="1">
              <a:buFontTx/>
              <a:buBlip>
                <a:blip r:embed="rId4"/>
              </a:buBlip>
            </a:pPr>
            <a:r>
              <a:rPr lang="en-GB" sz="3400" dirty="0" smtClean="0"/>
              <a:t>A direct descendant of King David</a:t>
            </a:r>
          </a:p>
          <a:p>
            <a:pPr lvl="1">
              <a:buFontTx/>
              <a:buBlip>
                <a:blip r:embed="rId4"/>
              </a:buBlip>
            </a:pPr>
            <a:r>
              <a:rPr lang="en-GB" sz="3400" dirty="0" smtClean="0"/>
              <a:t>Born in Bethlehem</a:t>
            </a:r>
          </a:p>
          <a:p>
            <a:pPr lvl="1">
              <a:buFontTx/>
              <a:buBlip>
                <a:blip r:embed="rId4"/>
              </a:buBlip>
            </a:pPr>
            <a:r>
              <a:rPr lang="en-GB" sz="3400" dirty="0" smtClean="0"/>
              <a:t>Fled to Egypt from the persecution of King Herod</a:t>
            </a:r>
          </a:p>
          <a:p>
            <a:pPr lvl="1">
              <a:buFontTx/>
              <a:buBlip>
                <a:blip r:embed="rId4"/>
              </a:buBlip>
            </a:pPr>
            <a:r>
              <a:rPr lang="en-GB" sz="3400" dirty="0" smtClean="0"/>
              <a:t>Betrayed for 30 pieces of silver by a close friend</a:t>
            </a:r>
          </a:p>
          <a:p>
            <a:pPr lvl="1">
              <a:buFontTx/>
              <a:buBlip>
                <a:blip r:embed="rId4"/>
              </a:buBlip>
            </a:pPr>
            <a:r>
              <a:rPr lang="en-GB" sz="3400" dirty="0" smtClean="0"/>
              <a:t>Crucified</a:t>
            </a:r>
          </a:p>
        </p:txBody>
      </p:sp>
    </p:spTree>
    <p:custDataLst>
      <p:tags r:id="rId1"/>
    </p:custDataLst>
    <p:extLst>
      <p:ext uri="{BB962C8B-B14F-4D97-AF65-F5344CB8AC3E}">
        <p14:creationId xmlns:p14="http://schemas.microsoft.com/office/powerpoint/2010/main" val="317287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5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5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5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54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849313" y="115888"/>
            <a:ext cx="8421687" cy="1143000"/>
          </a:xfrm>
        </p:spPr>
        <p:txBody>
          <a:bodyPr/>
          <a:lstStyle/>
          <a:p>
            <a:r>
              <a:rPr lang="en-GB" sz="3200" smtClean="0"/>
              <a:t>An Old Testament Prediction of Jesus as God’s Suffering Messiah</a:t>
            </a:r>
          </a:p>
        </p:txBody>
      </p:sp>
      <p:graphicFrame>
        <p:nvGraphicFramePr>
          <p:cNvPr id="277507" name="Group 3"/>
          <p:cNvGraphicFramePr>
            <a:graphicFrameLocks noGrp="1"/>
          </p:cNvGraphicFramePr>
          <p:nvPr>
            <p:ph type="tbl" idx="1"/>
            <p:extLst>
              <p:ext uri="{D42A27DB-BD31-4B8C-83A1-F6EECF244321}">
                <p14:modId xmlns:p14="http://schemas.microsoft.com/office/powerpoint/2010/main" val="2184990506"/>
              </p:ext>
            </p:extLst>
          </p:nvPr>
        </p:nvGraphicFramePr>
        <p:xfrm>
          <a:off x="849313" y="1412875"/>
          <a:ext cx="8352259" cy="4960239"/>
        </p:xfrm>
        <a:graphic>
          <a:graphicData uri="http://schemas.openxmlformats.org/drawingml/2006/table">
            <a:tbl>
              <a:tblPr/>
              <a:tblGrid>
                <a:gridCol w="4120953"/>
                <a:gridCol w="4231306"/>
              </a:tblGrid>
              <a:tr h="6381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3000" b="1" i="0" u="none" strike="noStrike" cap="none" normalizeH="0" baseline="0" dirty="0" smtClean="0">
                          <a:ln>
                            <a:noFill/>
                          </a:ln>
                          <a:solidFill>
                            <a:srgbClr val="FAF8F0"/>
                          </a:solidFill>
                          <a:effectLst/>
                          <a:latin typeface="Verdana" pitchFamily="34" charset="0"/>
                        </a:rPr>
                        <a:t>Psalm 22</a:t>
                      </a:r>
                    </a:p>
                  </a:txBody>
                  <a:tcPr marL="91455" marR="9145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3000" b="1" i="0" u="none" strike="noStrike" cap="none" normalizeH="0" baseline="0" smtClean="0">
                          <a:ln>
                            <a:noFill/>
                          </a:ln>
                          <a:solidFill>
                            <a:srgbClr val="FAF8F0"/>
                          </a:solidFill>
                          <a:effectLst/>
                          <a:latin typeface="Verdana" pitchFamily="34" charset="0"/>
                        </a:rPr>
                        <a:t>Matthew 27</a:t>
                      </a:r>
                    </a:p>
                  </a:txBody>
                  <a:tcPr marL="91455" marR="9145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r>
              <a:tr h="3857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1" u="none" strike="noStrike" cap="none" normalizeH="0" baseline="0" dirty="0" smtClean="0">
                          <a:ln>
                            <a:noFill/>
                          </a:ln>
                          <a:solidFill>
                            <a:schemeClr val="tx1"/>
                          </a:solidFill>
                          <a:effectLst/>
                          <a:latin typeface="+mn-lt"/>
                        </a:rPr>
                        <a:t>v7-8: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dirty="0" smtClean="0">
                          <a:ln>
                            <a:noFill/>
                          </a:ln>
                          <a:solidFill>
                            <a:srgbClr val="972101"/>
                          </a:solidFill>
                          <a:effectLst/>
                          <a:latin typeface="+mn-lt"/>
                        </a:rPr>
                        <a:t>All those who see me </a:t>
                      </a:r>
                      <a:r>
                        <a:rPr kumimoji="0" lang="en-GB" sz="2800" b="1" i="1" u="sng" strike="noStrike" cap="none" normalizeH="0" baseline="0" dirty="0" smtClean="0">
                          <a:ln>
                            <a:noFill/>
                          </a:ln>
                          <a:solidFill>
                            <a:srgbClr val="972101"/>
                          </a:solidFill>
                          <a:effectLst/>
                          <a:latin typeface="+mn-lt"/>
                        </a:rPr>
                        <a:t>ridicule</a:t>
                      </a:r>
                      <a:r>
                        <a:rPr kumimoji="0" lang="en-GB" sz="2800" b="1" i="1" u="none" strike="noStrike" cap="none" normalizeH="0" baseline="0" dirty="0" smtClean="0">
                          <a:ln>
                            <a:noFill/>
                          </a:ln>
                          <a:solidFill>
                            <a:srgbClr val="972101"/>
                          </a:solidFill>
                          <a:effectLst/>
                          <a:latin typeface="+mn-lt"/>
                        </a:rPr>
                        <a:t> me; they shoot out the lip, they shake the head, saying, “</a:t>
                      </a:r>
                      <a:r>
                        <a:rPr kumimoji="0" lang="en-GB" sz="2800" b="1" i="1" u="sng" strike="noStrike" cap="none" normalizeH="0" baseline="0" dirty="0" smtClean="0">
                          <a:ln>
                            <a:noFill/>
                          </a:ln>
                          <a:solidFill>
                            <a:srgbClr val="972101"/>
                          </a:solidFill>
                          <a:effectLst/>
                          <a:latin typeface="+mn-lt"/>
                        </a:rPr>
                        <a:t>He trusted in the Lord, let him rescue him</a:t>
                      </a:r>
                      <a:r>
                        <a:rPr kumimoji="0" lang="en-GB" sz="2800" b="1" i="1" u="none" strike="noStrike" cap="none" normalizeH="0" baseline="0" dirty="0" smtClean="0">
                          <a:ln>
                            <a:noFill/>
                          </a:ln>
                          <a:solidFill>
                            <a:srgbClr val="972101"/>
                          </a:solidFill>
                          <a:effectLst/>
                          <a:latin typeface="+mn-lt"/>
                        </a:rPr>
                        <a:t>; Let him deliver him, since he delights in him!"</a:t>
                      </a:r>
                    </a:p>
                  </a:txBody>
                  <a:tcPr marL="91455" marR="9145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1" u="none" strike="noStrike" cap="none" normalizeH="0" baseline="0" dirty="0" smtClean="0">
                          <a:ln>
                            <a:noFill/>
                          </a:ln>
                          <a:solidFill>
                            <a:schemeClr val="tx1"/>
                          </a:solidFill>
                          <a:effectLst/>
                          <a:latin typeface="+mn-lt"/>
                        </a:rPr>
                        <a:t>v41-42: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dirty="0" smtClean="0">
                          <a:ln>
                            <a:noFill/>
                          </a:ln>
                          <a:solidFill>
                            <a:srgbClr val="972101"/>
                          </a:solidFill>
                          <a:effectLst/>
                          <a:latin typeface="+mn-lt"/>
                        </a:rPr>
                        <a:t>Likewise the chief priests also, </a:t>
                      </a:r>
                      <a:r>
                        <a:rPr kumimoji="0" lang="en-GB" sz="2800" b="1" i="1" u="sng" strike="noStrike" cap="none" normalizeH="0" baseline="0" dirty="0" smtClean="0">
                          <a:ln>
                            <a:noFill/>
                          </a:ln>
                          <a:solidFill>
                            <a:srgbClr val="972101"/>
                          </a:solidFill>
                          <a:effectLst/>
                          <a:latin typeface="+mn-lt"/>
                        </a:rPr>
                        <a:t>mocking</a:t>
                      </a:r>
                      <a:r>
                        <a:rPr kumimoji="0" lang="en-GB" sz="2800" b="1" i="1" u="none" strike="noStrike" cap="none" normalizeH="0" baseline="0" dirty="0" smtClean="0">
                          <a:ln>
                            <a:noFill/>
                          </a:ln>
                          <a:solidFill>
                            <a:srgbClr val="972101"/>
                          </a:solidFill>
                          <a:effectLst/>
                          <a:latin typeface="+mn-lt"/>
                        </a:rPr>
                        <a:t> with the scribes and elders said …</a:t>
                      </a:r>
                      <a:r>
                        <a:rPr kumimoji="0" lang="en-GB" sz="2800" b="1" i="1" u="sng" strike="noStrike" cap="none" normalizeH="0" baseline="0" dirty="0" smtClean="0">
                          <a:ln>
                            <a:noFill/>
                          </a:ln>
                          <a:solidFill>
                            <a:srgbClr val="972101"/>
                          </a:solidFill>
                          <a:effectLst/>
                          <a:latin typeface="+mn-lt"/>
                        </a:rPr>
                        <a:t>He trusted in God; let him deliver him</a:t>
                      </a:r>
                      <a:r>
                        <a:rPr kumimoji="0" lang="en-GB" sz="2800" b="1" i="1" u="none" strike="noStrike" cap="none" normalizeH="0" baseline="0" dirty="0" smtClean="0">
                          <a:ln>
                            <a:noFill/>
                          </a:ln>
                          <a:solidFill>
                            <a:srgbClr val="972101"/>
                          </a:solidFill>
                          <a:effectLst/>
                          <a:latin typeface="+mn-lt"/>
                        </a:rPr>
                        <a:t> now if he will have him; for he said, 'I am the Son of God.'</a:t>
                      </a:r>
                      <a:r>
                        <a:rPr kumimoji="0" lang="en-GB" sz="2800" b="1" i="0" u="none" strike="noStrike" cap="none" normalizeH="0" baseline="0" dirty="0" smtClean="0">
                          <a:ln>
                            <a:noFill/>
                          </a:ln>
                          <a:solidFill>
                            <a:srgbClr val="972101"/>
                          </a:solidFill>
                          <a:effectLst/>
                          <a:latin typeface="+mn-lt"/>
                        </a:rPr>
                        <a:t>  </a:t>
                      </a:r>
                    </a:p>
                  </a:txBody>
                  <a:tcPr marL="91455" marR="9145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ustDataLst>
      <p:tags r:id="rId1"/>
    </p:custDataLst>
    <p:extLst>
      <p:ext uri="{BB962C8B-B14F-4D97-AF65-F5344CB8AC3E}">
        <p14:creationId xmlns:p14="http://schemas.microsoft.com/office/powerpoint/2010/main" val="11535602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704850" y="260350"/>
            <a:ext cx="8421688" cy="1143000"/>
          </a:xfrm>
        </p:spPr>
        <p:txBody>
          <a:bodyPr/>
          <a:lstStyle/>
          <a:p>
            <a:r>
              <a:rPr lang="en-GB" sz="4000" smtClean="0"/>
              <a:t>Old Testament Prophecies about Messiah</a:t>
            </a:r>
          </a:p>
        </p:txBody>
      </p:sp>
      <p:sp>
        <p:nvSpPr>
          <p:cNvPr id="281603" name="Rectangle 3"/>
          <p:cNvSpPr>
            <a:spLocks noGrp="1" noChangeArrowheads="1"/>
          </p:cNvSpPr>
          <p:nvPr>
            <p:ph type="body" idx="1"/>
          </p:nvPr>
        </p:nvSpPr>
        <p:spPr>
          <a:xfrm>
            <a:off x="273050" y="1844675"/>
            <a:ext cx="8993188" cy="4392613"/>
          </a:xfrm>
        </p:spPr>
        <p:txBody>
          <a:bodyPr/>
          <a:lstStyle/>
          <a:p>
            <a:pPr lvl="1">
              <a:buFontTx/>
              <a:buBlip>
                <a:blip r:embed="rId4"/>
              </a:buBlip>
            </a:pPr>
            <a:r>
              <a:rPr lang="en-GB" sz="2800" b="0" dirty="0" smtClean="0"/>
              <a:t>A direct descendant of King David</a:t>
            </a:r>
          </a:p>
          <a:p>
            <a:pPr lvl="1">
              <a:buFontTx/>
              <a:buBlip>
                <a:blip r:embed="rId4"/>
              </a:buBlip>
            </a:pPr>
            <a:r>
              <a:rPr lang="en-GB" sz="2800" b="0" dirty="0" smtClean="0"/>
              <a:t>Born in Bethlehem</a:t>
            </a:r>
          </a:p>
          <a:p>
            <a:pPr lvl="1">
              <a:buFontTx/>
              <a:buBlip>
                <a:blip r:embed="rId4"/>
              </a:buBlip>
            </a:pPr>
            <a:r>
              <a:rPr lang="en-GB" sz="2800" b="0" dirty="0" smtClean="0"/>
              <a:t>Fled to Egypt from the persecution of King Herod</a:t>
            </a:r>
          </a:p>
          <a:p>
            <a:pPr lvl="1">
              <a:buFontTx/>
              <a:buBlip>
                <a:blip r:embed="rId4"/>
              </a:buBlip>
            </a:pPr>
            <a:r>
              <a:rPr lang="en-GB" sz="2800" b="0" dirty="0" smtClean="0"/>
              <a:t>Betrayed for 30 pieces of silver by a close friend</a:t>
            </a:r>
          </a:p>
          <a:p>
            <a:pPr lvl="1">
              <a:buFontTx/>
              <a:buBlip>
                <a:blip r:embed="rId4"/>
              </a:buBlip>
            </a:pPr>
            <a:r>
              <a:rPr lang="en-GB" sz="2800" b="0" dirty="0"/>
              <a:t>C</a:t>
            </a:r>
            <a:r>
              <a:rPr lang="en-GB" sz="2800" b="0" dirty="0" smtClean="0"/>
              <a:t>rucified</a:t>
            </a:r>
          </a:p>
          <a:p>
            <a:pPr lvl="1"/>
            <a:endParaRPr lang="en-GB" sz="1000" b="0" dirty="0" smtClean="0"/>
          </a:p>
          <a:p>
            <a:pPr lvl="1">
              <a:buFontTx/>
              <a:buBlip>
                <a:blip r:embed="rId4"/>
              </a:buBlip>
            </a:pPr>
            <a:r>
              <a:rPr lang="en-GB" sz="2800" dirty="0" smtClean="0"/>
              <a:t>Had his clothing divided amongst the soldiers, and the owner of his special tunic would be decided by casting lots</a:t>
            </a:r>
          </a:p>
        </p:txBody>
      </p:sp>
    </p:spTree>
    <p:custDataLst>
      <p:tags r:id="rId1"/>
    </p:custDataLst>
    <p:extLst>
      <p:ext uri="{BB962C8B-B14F-4D97-AF65-F5344CB8AC3E}">
        <p14:creationId xmlns:p14="http://schemas.microsoft.com/office/powerpoint/2010/main" val="208138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1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42950" y="457200"/>
            <a:ext cx="8421688" cy="739775"/>
          </a:xfrm>
        </p:spPr>
        <p:txBody>
          <a:bodyPr/>
          <a:lstStyle/>
          <a:p>
            <a:r>
              <a:rPr lang="en-GB" sz="3200" smtClean="0"/>
              <a:t>An Old Testament Prediction of Jesus as God’s Suffering Messiah</a:t>
            </a:r>
          </a:p>
        </p:txBody>
      </p:sp>
      <p:graphicFrame>
        <p:nvGraphicFramePr>
          <p:cNvPr id="279555" name="Group 3"/>
          <p:cNvGraphicFramePr>
            <a:graphicFrameLocks noGrp="1"/>
          </p:cNvGraphicFramePr>
          <p:nvPr>
            <p:ph idx="1"/>
            <p:extLst>
              <p:ext uri="{D42A27DB-BD31-4B8C-83A1-F6EECF244321}">
                <p14:modId xmlns:p14="http://schemas.microsoft.com/office/powerpoint/2010/main" val="1966858775"/>
              </p:ext>
            </p:extLst>
          </p:nvPr>
        </p:nvGraphicFramePr>
        <p:xfrm>
          <a:off x="561974" y="1484313"/>
          <a:ext cx="8640292" cy="4774502"/>
        </p:xfrm>
        <a:graphic>
          <a:graphicData uri="http://schemas.openxmlformats.org/drawingml/2006/table">
            <a:tbl>
              <a:tblPr/>
              <a:tblGrid>
                <a:gridCol w="2592087"/>
                <a:gridCol w="6048205"/>
              </a:tblGrid>
              <a:tr h="4524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1" i="0" u="none" strike="noStrike" cap="none" normalizeH="0" baseline="0" dirty="0" smtClean="0">
                          <a:ln>
                            <a:noFill/>
                          </a:ln>
                          <a:solidFill>
                            <a:srgbClr val="FAF8F0"/>
                          </a:solidFill>
                          <a:effectLst/>
                          <a:latin typeface="Verdana" pitchFamily="34" charset="0"/>
                        </a:rPr>
                        <a:t>Psalm 22</a:t>
                      </a:r>
                    </a:p>
                  </a:txBody>
                  <a:tcPr marL="91455" marR="9145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1" i="0" u="none" strike="noStrike" cap="none" normalizeH="0" baseline="0" smtClean="0">
                          <a:ln>
                            <a:noFill/>
                          </a:ln>
                          <a:solidFill>
                            <a:srgbClr val="FAF8F0"/>
                          </a:solidFill>
                          <a:effectLst/>
                          <a:latin typeface="Verdana" pitchFamily="34" charset="0"/>
                        </a:rPr>
                        <a:t>The Gospels</a:t>
                      </a:r>
                    </a:p>
                  </a:txBody>
                  <a:tcPr marL="91455" marR="9145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r>
              <a:tr h="35861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1" u="none" strike="noStrike" cap="none" normalizeH="0" baseline="0" dirty="0" smtClean="0">
                          <a:ln>
                            <a:noFill/>
                          </a:ln>
                          <a:solidFill>
                            <a:schemeClr val="tx1"/>
                          </a:solidFill>
                          <a:effectLst/>
                          <a:latin typeface="+mn-lt"/>
                        </a:rPr>
                        <a:t>V18: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dirty="0" smtClean="0">
                          <a:ln>
                            <a:noFill/>
                          </a:ln>
                          <a:solidFill>
                            <a:srgbClr val="972101"/>
                          </a:solidFill>
                          <a:effectLst/>
                          <a:latin typeface="+mn-lt"/>
                        </a:rPr>
                        <a:t>They divide my garments among them, and for my clothing they cast lots. </a:t>
                      </a:r>
                    </a:p>
                  </a:txBody>
                  <a:tcPr marL="91455" marR="9145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1" u="none" strike="noStrike" cap="none" normalizeH="0" baseline="0" dirty="0" smtClean="0">
                          <a:ln>
                            <a:noFill/>
                          </a:ln>
                          <a:solidFill>
                            <a:schemeClr val="tx1"/>
                          </a:solidFill>
                          <a:effectLst/>
                          <a:latin typeface="+mn-lt"/>
                        </a:rPr>
                        <a:t>John 19:23-24: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dirty="0" smtClean="0">
                          <a:ln>
                            <a:noFill/>
                          </a:ln>
                          <a:solidFill>
                            <a:srgbClr val="972101"/>
                          </a:solidFill>
                          <a:effectLst/>
                          <a:latin typeface="+mn-lt"/>
                        </a:rPr>
                        <a:t>Then the soldiers, when they had crucified Jesus, took his garments and made four parts, to each soldier a part, and also the tunic. Now the tunic was without seam, woven from the top in one piece. They said therefore among themselves, "Let us not tear it, but cast lots for it, whose it shall be" </a:t>
                      </a:r>
                    </a:p>
                  </a:txBody>
                  <a:tcPr marL="91455" marR="9145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extLst>
      <p:ext uri="{BB962C8B-B14F-4D97-AF65-F5344CB8AC3E}">
        <p14:creationId xmlns:p14="http://schemas.microsoft.com/office/powerpoint/2010/main" val="3212613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704850" y="188913"/>
            <a:ext cx="8421688" cy="1143000"/>
          </a:xfrm>
        </p:spPr>
        <p:txBody>
          <a:bodyPr/>
          <a:lstStyle/>
          <a:p>
            <a:r>
              <a:rPr lang="en-GB" sz="4000" smtClean="0"/>
              <a:t>Old Testament Prophecies about Messiah</a:t>
            </a:r>
          </a:p>
        </p:txBody>
      </p:sp>
      <p:sp>
        <p:nvSpPr>
          <p:cNvPr id="248835" name="Rectangle 3"/>
          <p:cNvSpPr>
            <a:spLocks noGrp="1" noChangeArrowheads="1"/>
          </p:cNvSpPr>
          <p:nvPr>
            <p:ph type="body" idx="1"/>
          </p:nvPr>
        </p:nvSpPr>
        <p:spPr>
          <a:xfrm>
            <a:off x="273050" y="1412875"/>
            <a:ext cx="8993188" cy="4878388"/>
          </a:xfrm>
        </p:spPr>
        <p:txBody>
          <a:bodyPr/>
          <a:lstStyle/>
          <a:p>
            <a:pPr lvl="1">
              <a:lnSpc>
                <a:spcPct val="90000"/>
              </a:lnSpc>
              <a:buFontTx/>
              <a:buBlip>
                <a:blip r:embed="rId4"/>
              </a:buBlip>
            </a:pPr>
            <a:r>
              <a:rPr lang="en-GB" sz="2800" b="0" dirty="0" smtClean="0"/>
              <a:t>A direct descendant of King David</a:t>
            </a:r>
          </a:p>
          <a:p>
            <a:pPr lvl="1">
              <a:lnSpc>
                <a:spcPct val="90000"/>
              </a:lnSpc>
              <a:buFontTx/>
              <a:buBlip>
                <a:blip r:embed="rId4"/>
              </a:buBlip>
            </a:pPr>
            <a:r>
              <a:rPr lang="en-GB" sz="2800" b="0" dirty="0" smtClean="0"/>
              <a:t>Born in Bethlehem</a:t>
            </a:r>
          </a:p>
          <a:p>
            <a:pPr lvl="1">
              <a:lnSpc>
                <a:spcPct val="90000"/>
              </a:lnSpc>
              <a:buFontTx/>
              <a:buBlip>
                <a:blip r:embed="rId4"/>
              </a:buBlip>
            </a:pPr>
            <a:r>
              <a:rPr lang="en-GB" sz="2800" b="0" dirty="0" smtClean="0"/>
              <a:t>Fled to Egypt from the persecution of King Herod</a:t>
            </a:r>
          </a:p>
          <a:p>
            <a:pPr lvl="1">
              <a:lnSpc>
                <a:spcPct val="90000"/>
              </a:lnSpc>
              <a:buFontTx/>
              <a:buBlip>
                <a:blip r:embed="rId4"/>
              </a:buBlip>
            </a:pPr>
            <a:r>
              <a:rPr lang="en-GB" sz="2800" b="0" dirty="0" smtClean="0"/>
              <a:t>Betrayed for 30 pieces of silver by a close friend</a:t>
            </a:r>
          </a:p>
          <a:p>
            <a:pPr lvl="1">
              <a:lnSpc>
                <a:spcPct val="90000"/>
              </a:lnSpc>
              <a:buFontTx/>
              <a:buBlip>
                <a:blip r:embed="rId4"/>
              </a:buBlip>
            </a:pPr>
            <a:r>
              <a:rPr lang="en-GB" sz="2800" b="0" dirty="0"/>
              <a:t>C</a:t>
            </a:r>
            <a:r>
              <a:rPr lang="en-GB" sz="2800" b="0" dirty="0" smtClean="0"/>
              <a:t>rucified</a:t>
            </a:r>
          </a:p>
          <a:p>
            <a:pPr lvl="1">
              <a:lnSpc>
                <a:spcPct val="90000"/>
              </a:lnSpc>
              <a:buFontTx/>
              <a:buBlip>
                <a:blip r:embed="rId4"/>
              </a:buBlip>
            </a:pPr>
            <a:r>
              <a:rPr lang="en-GB" sz="2800" b="0" dirty="0" smtClean="0"/>
              <a:t>Had his clothing divided amongst the soldiers, and the owner of his special tunic would be decided by casting lots</a:t>
            </a:r>
          </a:p>
          <a:p>
            <a:pPr lvl="1">
              <a:lnSpc>
                <a:spcPct val="90000"/>
              </a:lnSpc>
            </a:pPr>
            <a:endParaRPr lang="en-GB" sz="1000" b="0" dirty="0" smtClean="0"/>
          </a:p>
          <a:p>
            <a:pPr lvl="1">
              <a:lnSpc>
                <a:spcPct val="90000"/>
              </a:lnSpc>
              <a:buFontTx/>
              <a:buBlip>
                <a:blip r:embed="rId4"/>
              </a:buBlip>
            </a:pPr>
            <a:r>
              <a:rPr lang="en-GB" sz="2800" dirty="0" smtClean="0"/>
              <a:t>Not have any of his bones broken on the cross</a:t>
            </a:r>
          </a:p>
          <a:p>
            <a:pPr lvl="1">
              <a:lnSpc>
                <a:spcPct val="90000"/>
              </a:lnSpc>
              <a:buFontTx/>
              <a:buBlip>
                <a:blip r:embed="rId4"/>
              </a:buBlip>
            </a:pPr>
            <a:r>
              <a:rPr lang="en-GB" sz="2800" dirty="0" smtClean="0"/>
              <a:t>Be raised from the dead</a:t>
            </a:r>
          </a:p>
        </p:txBody>
      </p:sp>
    </p:spTree>
    <p:custDataLst>
      <p:tags r:id="rId1"/>
    </p:custDataLst>
    <p:extLst>
      <p:ext uri="{BB962C8B-B14F-4D97-AF65-F5344CB8AC3E}">
        <p14:creationId xmlns:p14="http://schemas.microsoft.com/office/powerpoint/2010/main" val="429294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883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88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73050" y="457200"/>
            <a:ext cx="9218613" cy="955675"/>
          </a:xfrm>
        </p:spPr>
        <p:txBody>
          <a:bodyPr/>
          <a:lstStyle/>
          <a:p>
            <a:r>
              <a:rPr lang="en-GB" sz="3200" smtClean="0"/>
              <a:t>Did Jesus Fulfil Old Testament Prophecies by sheer coincidence?</a:t>
            </a:r>
          </a:p>
        </p:txBody>
      </p:sp>
      <p:sp>
        <p:nvSpPr>
          <p:cNvPr id="243715" name="Rectangle 3"/>
          <p:cNvSpPr>
            <a:spLocks noGrp="1" noChangeArrowheads="1"/>
          </p:cNvSpPr>
          <p:nvPr>
            <p:ph type="body" idx="1"/>
          </p:nvPr>
        </p:nvSpPr>
        <p:spPr>
          <a:xfrm>
            <a:off x="777874" y="1916113"/>
            <a:ext cx="8496399" cy="4552950"/>
          </a:xfrm>
        </p:spPr>
        <p:txBody>
          <a:bodyPr/>
          <a:lstStyle/>
          <a:p>
            <a:pPr algn="l">
              <a:lnSpc>
                <a:spcPct val="80000"/>
              </a:lnSpc>
              <a:buFontTx/>
              <a:buBlip>
                <a:blip r:embed="rId4"/>
              </a:buBlip>
            </a:pPr>
            <a:r>
              <a:rPr lang="en-GB" sz="2400" dirty="0" smtClean="0"/>
              <a:t>The probability of one person fulfilling 48 Old Testament prophecies about the Messiah is:</a:t>
            </a:r>
            <a:br>
              <a:rPr lang="en-GB" sz="2400" dirty="0" smtClean="0"/>
            </a:br>
            <a:r>
              <a:rPr lang="en-GB" sz="2400" dirty="0" smtClean="0"/>
              <a:t>One chance in a trillion, trillion, trillion, trillion, trillion, trillion, trillion, trillion, trillion, trillion, trillion, trillion, trillion!</a:t>
            </a:r>
          </a:p>
          <a:p>
            <a:pPr algn="l">
              <a:lnSpc>
                <a:spcPct val="80000"/>
              </a:lnSpc>
            </a:pPr>
            <a:endParaRPr lang="en-GB" sz="2400" dirty="0" smtClean="0"/>
          </a:p>
          <a:p>
            <a:pPr algn="l">
              <a:lnSpc>
                <a:spcPct val="80000"/>
              </a:lnSpc>
              <a:buFontTx/>
              <a:buBlip>
                <a:blip r:embed="rId4"/>
              </a:buBlip>
            </a:pPr>
            <a:r>
              <a:rPr lang="en-GB" sz="2400" dirty="0" smtClean="0"/>
              <a:t>Or 1 in 1,000,000,000,000,000,000,000,000,000,000,000,000,000,000,000,000,000,000,000,000,000,000,000,000,000,000, 000,000,000,000,000,000,000,000,000,000,000,000,000, 000,000,000,000,000,000,000,000,000,000,000,000,000!</a:t>
            </a:r>
          </a:p>
          <a:p>
            <a:pPr algn="r">
              <a:lnSpc>
                <a:spcPct val="80000"/>
              </a:lnSpc>
            </a:pPr>
            <a:endParaRPr lang="en-GB" sz="2200" dirty="0" smtClean="0"/>
          </a:p>
          <a:p>
            <a:pPr>
              <a:lnSpc>
                <a:spcPct val="80000"/>
              </a:lnSpc>
            </a:pPr>
            <a:r>
              <a:rPr lang="en-GB" sz="2000" dirty="0" smtClean="0">
                <a:solidFill>
                  <a:schemeClr val="tx1"/>
                </a:solidFill>
              </a:rPr>
              <a:t>Peter W. Stoner: </a:t>
            </a:r>
            <a:r>
              <a:rPr lang="en-GB" sz="2000" i="1" dirty="0" smtClean="0">
                <a:solidFill>
                  <a:schemeClr val="tx1"/>
                </a:solidFill>
              </a:rPr>
              <a:t>Science Speaks</a:t>
            </a:r>
            <a:r>
              <a:rPr lang="en-GB" sz="2000" dirty="0" smtClean="0">
                <a:solidFill>
                  <a:schemeClr val="tx1"/>
                </a:solidFill>
              </a:rPr>
              <a:t> (Moody Press, 1969) p109</a:t>
            </a:r>
          </a:p>
          <a:p>
            <a:pPr>
              <a:lnSpc>
                <a:spcPct val="80000"/>
              </a:lnSpc>
            </a:pPr>
            <a:endParaRPr lang="en-GB" sz="2200" dirty="0" smtClean="0"/>
          </a:p>
        </p:txBody>
      </p:sp>
    </p:spTree>
    <p:custDataLst>
      <p:tags r:id="rId1"/>
    </p:custDataLst>
    <p:extLst>
      <p:ext uri="{BB962C8B-B14F-4D97-AF65-F5344CB8AC3E}">
        <p14:creationId xmlns:p14="http://schemas.microsoft.com/office/powerpoint/2010/main" val="377619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37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37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04850" y="333375"/>
            <a:ext cx="8421688" cy="762000"/>
          </a:xfrm>
        </p:spPr>
        <p:txBody>
          <a:bodyPr/>
          <a:lstStyle/>
          <a:p>
            <a:r>
              <a:rPr lang="en-GB" sz="4000" smtClean="0"/>
              <a:t>Summary</a:t>
            </a:r>
          </a:p>
        </p:txBody>
      </p:sp>
      <p:sp>
        <p:nvSpPr>
          <p:cNvPr id="261123" name="Rectangle 3"/>
          <p:cNvSpPr>
            <a:spLocks noGrp="1" noChangeArrowheads="1"/>
          </p:cNvSpPr>
          <p:nvPr>
            <p:ph type="body" idx="1"/>
          </p:nvPr>
        </p:nvSpPr>
        <p:spPr>
          <a:xfrm>
            <a:off x="777875" y="1484313"/>
            <a:ext cx="8421688" cy="4248150"/>
          </a:xfrm>
        </p:spPr>
        <p:txBody>
          <a:bodyPr/>
          <a:lstStyle/>
          <a:p>
            <a:pPr algn="l">
              <a:buFontTx/>
              <a:buBlip>
                <a:blip r:embed="rId4"/>
              </a:buBlip>
            </a:pPr>
            <a:r>
              <a:rPr lang="en-GB" sz="2900" dirty="0" smtClean="0"/>
              <a:t>The Bible predicted that the Messiah would come.</a:t>
            </a:r>
          </a:p>
          <a:p>
            <a:pPr algn="l">
              <a:buFontTx/>
              <a:buBlip>
                <a:blip r:embed="rId4"/>
              </a:buBlip>
            </a:pPr>
            <a:r>
              <a:rPr lang="en-GB" sz="2900" dirty="0" smtClean="0"/>
              <a:t>The Jews knew this and were expecting him.</a:t>
            </a:r>
          </a:p>
          <a:p>
            <a:pPr algn="l">
              <a:buFontTx/>
              <a:buBlip>
                <a:blip r:embed="rId4"/>
              </a:buBlip>
            </a:pPr>
            <a:r>
              <a:rPr lang="en-GB" sz="2900" dirty="0" smtClean="0"/>
              <a:t>They did not recognise him when he came.</a:t>
            </a:r>
          </a:p>
          <a:p>
            <a:pPr algn="l">
              <a:buFontTx/>
              <a:buBlip>
                <a:blip r:embed="rId4"/>
              </a:buBlip>
            </a:pPr>
            <a:r>
              <a:rPr lang="en-GB" sz="2900" dirty="0" smtClean="0"/>
              <a:t>The Jews did not expect Messiah to suffer.</a:t>
            </a:r>
          </a:p>
          <a:p>
            <a:pPr algn="l">
              <a:buFontTx/>
              <a:buBlip>
                <a:blip r:embed="rId4"/>
              </a:buBlip>
            </a:pPr>
            <a:r>
              <a:rPr lang="en-GB" sz="2900" dirty="0" smtClean="0"/>
              <a:t>Jesus </a:t>
            </a:r>
            <a:r>
              <a:rPr lang="en-GB" sz="2900" u="sng" dirty="0" smtClean="0"/>
              <a:t>is</a:t>
            </a:r>
            <a:r>
              <a:rPr lang="en-GB" sz="2900" dirty="0" smtClean="0"/>
              <a:t> the Messiah predicted in the Bible.</a:t>
            </a:r>
          </a:p>
          <a:p>
            <a:pPr algn="l">
              <a:buFontTx/>
              <a:buBlip>
                <a:blip r:embed="rId4"/>
              </a:buBlip>
            </a:pPr>
            <a:r>
              <a:rPr lang="en-GB" sz="2900" dirty="0" smtClean="0"/>
              <a:t>Jesus will return to become king.</a:t>
            </a:r>
          </a:p>
          <a:p>
            <a:pPr algn="l">
              <a:buFontTx/>
              <a:buBlip>
                <a:blip r:embed="rId4"/>
              </a:buBlip>
            </a:pPr>
            <a:r>
              <a:rPr lang="en-GB" sz="2900" dirty="0" smtClean="0"/>
              <a:t>Jesus will rule as king over the whole earth.</a:t>
            </a:r>
          </a:p>
        </p:txBody>
      </p:sp>
    </p:spTree>
    <p:custDataLst>
      <p:tags r:id="rId1"/>
    </p:custDataLst>
    <p:extLst>
      <p:ext uri="{BB962C8B-B14F-4D97-AF65-F5344CB8AC3E}">
        <p14:creationId xmlns:p14="http://schemas.microsoft.com/office/powerpoint/2010/main" val="11434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1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11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1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lum bright="60000"/>
          </a:blip>
          <a:srcRect/>
          <a:stretch>
            <a:fillRect/>
          </a:stretch>
        </p:blipFill>
        <p:spPr bwMode="auto">
          <a:xfrm>
            <a:off x="2793554" y="105981"/>
            <a:ext cx="4968552" cy="6624737"/>
          </a:xfrm>
          <a:prstGeom prst="rect">
            <a:avLst/>
          </a:prstGeom>
          <a:ln w="9525">
            <a:noFill/>
            <a:round/>
            <a:headEnd/>
            <a:tailEnd/>
          </a:ln>
        </p:spPr>
      </p:pic>
      <p:sp>
        <p:nvSpPr>
          <p:cNvPr id="79874" name="Rectangle 2"/>
          <p:cNvSpPr>
            <a:spLocks noGrp="1" noChangeArrowheads="1"/>
          </p:cNvSpPr>
          <p:nvPr>
            <p:ph type="ctrTitle"/>
          </p:nvPr>
        </p:nvSpPr>
        <p:spPr>
          <a:xfrm>
            <a:off x="762000" y="1600200"/>
            <a:ext cx="8383588" cy="1828800"/>
          </a:xfrm>
        </p:spPr>
        <p:txBody>
          <a:bodyPr/>
          <a:lstStyle/>
          <a:p>
            <a:r>
              <a:rPr lang="en-GB" smtClean="0"/>
              <a:t>The Kingdom of Israel Restored</a:t>
            </a:r>
          </a:p>
        </p:txBody>
      </p:sp>
      <p:sp>
        <p:nvSpPr>
          <p:cNvPr id="79875" name="Rectangle 3"/>
          <p:cNvSpPr>
            <a:spLocks noGrp="1" noChangeArrowheads="1"/>
          </p:cNvSpPr>
          <p:nvPr>
            <p:ph type="subTitle" idx="1"/>
          </p:nvPr>
        </p:nvSpPr>
        <p:spPr>
          <a:xfrm>
            <a:off x="1524000" y="3886200"/>
            <a:ext cx="6935788" cy="1752600"/>
          </a:xfrm>
        </p:spPr>
        <p:txBody>
          <a:bodyPr/>
          <a:lstStyle/>
          <a:p>
            <a:endParaRPr lang="en-US" smtClean="0"/>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Grp="1" noChangeArrowheads="1"/>
          </p:cNvSpPr>
          <p:nvPr>
            <p:ph type="title"/>
          </p:nvPr>
        </p:nvSpPr>
        <p:spPr>
          <a:xfrm>
            <a:off x="742950" y="457200"/>
            <a:ext cx="8421688" cy="739775"/>
          </a:xfrm>
        </p:spPr>
        <p:txBody>
          <a:bodyPr/>
          <a:lstStyle/>
          <a:p>
            <a:r>
              <a:rPr lang="en-GB" sz="4000" smtClean="0"/>
              <a:t>The Jews - a special treasure</a:t>
            </a:r>
            <a:endParaRPr lang="en-US" sz="4000" smtClean="0"/>
          </a:p>
        </p:txBody>
      </p:sp>
      <p:sp>
        <p:nvSpPr>
          <p:cNvPr id="80899" name="Rectangle 5"/>
          <p:cNvSpPr>
            <a:spLocks noGrp="1" noChangeArrowheads="1"/>
          </p:cNvSpPr>
          <p:nvPr>
            <p:ph type="body" sz="half" idx="1"/>
          </p:nvPr>
        </p:nvSpPr>
        <p:spPr>
          <a:xfrm>
            <a:off x="742950" y="1484313"/>
            <a:ext cx="4133850" cy="5040312"/>
          </a:xfrm>
        </p:spPr>
        <p:txBody>
          <a:bodyPr/>
          <a:lstStyle/>
          <a:p>
            <a:pPr marL="0" indent="0"/>
            <a:r>
              <a:rPr lang="en-GB" sz="2500" smtClean="0">
                <a:solidFill>
                  <a:schemeClr val="bg2"/>
                </a:solidFill>
              </a:rPr>
              <a:t>God’s chosen people</a:t>
            </a:r>
          </a:p>
          <a:p>
            <a:pPr marL="0" indent="0" algn="l"/>
            <a:r>
              <a:rPr lang="en-GB" sz="2400" smtClean="0">
                <a:solidFill>
                  <a:schemeClr val="bg2"/>
                </a:solidFill>
              </a:rPr>
              <a:t>1.</a:t>
            </a:r>
            <a:r>
              <a:rPr lang="en-GB" sz="2400" smtClean="0"/>
              <a:t> </a:t>
            </a:r>
            <a:r>
              <a:rPr lang="en-GB" sz="2400" i="1" smtClean="0"/>
              <a:t>“The Lord your God has chosen you to be a people for Himself, a special treasure above all the people on the earth”</a:t>
            </a:r>
          </a:p>
          <a:p>
            <a:pPr marL="0" indent="0" algn="r"/>
            <a:r>
              <a:rPr lang="en-GB" sz="2000" b="0" i="1" smtClean="0">
                <a:solidFill>
                  <a:schemeClr val="tx1"/>
                </a:solidFill>
              </a:rPr>
              <a:t>Deuteronomy 7:6</a:t>
            </a:r>
          </a:p>
          <a:p>
            <a:pPr marL="0" indent="0" algn="l"/>
            <a:endParaRPr lang="en-GB" sz="1000" smtClean="0"/>
          </a:p>
          <a:p>
            <a:pPr marL="0" indent="0" algn="l"/>
            <a:r>
              <a:rPr lang="en-GB" sz="2400" smtClean="0">
                <a:solidFill>
                  <a:schemeClr val="bg2"/>
                </a:solidFill>
              </a:rPr>
              <a:t>2.</a:t>
            </a:r>
            <a:r>
              <a:rPr lang="en-GB" sz="2400" smtClean="0"/>
              <a:t> </a:t>
            </a:r>
            <a:r>
              <a:rPr lang="en-GB" sz="2400" i="1" smtClean="0"/>
              <a:t>“…because He would keep the oath which He swore to your fathers”</a:t>
            </a:r>
          </a:p>
          <a:p>
            <a:pPr marL="0" indent="0" algn="r"/>
            <a:r>
              <a:rPr lang="en-GB" sz="2000" b="0" i="1" smtClean="0">
                <a:solidFill>
                  <a:schemeClr val="tx1"/>
                </a:solidFill>
              </a:rPr>
              <a:t>Deuteronomy 7:8</a:t>
            </a:r>
            <a:endParaRPr lang="en-US" sz="2000" b="0" i="1" smtClean="0">
              <a:solidFill>
                <a:schemeClr val="tx1"/>
              </a:solidFill>
            </a:endParaRPr>
          </a:p>
        </p:txBody>
      </p:sp>
      <p:sp>
        <p:nvSpPr>
          <p:cNvPr id="80900" name="Rectangle 6"/>
          <p:cNvSpPr>
            <a:spLocks noGrp="1" noChangeArrowheads="1"/>
          </p:cNvSpPr>
          <p:nvPr>
            <p:ph type="body" sz="half" idx="2"/>
          </p:nvPr>
        </p:nvSpPr>
        <p:spPr>
          <a:xfrm>
            <a:off x="5170488" y="1484313"/>
            <a:ext cx="4105275" cy="4681537"/>
          </a:xfrm>
        </p:spPr>
        <p:txBody>
          <a:bodyPr/>
          <a:lstStyle/>
          <a:p>
            <a:pPr marL="0" indent="0"/>
            <a:r>
              <a:rPr lang="en-GB" sz="2500" smtClean="0">
                <a:solidFill>
                  <a:schemeClr val="bg2"/>
                </a:solidFill>
              </a:rPr>
              <a:t>Has God rejected the Jews?</a:t>
            </a:r>
          </a:p>
          <a:p>
            <a:pPr marL="0" indent="0" algn="l"/>
            <a:r>
              <a:rPr lang="en-GB" sz="2400" smtClean="0">
                <a:solidFill>
                  <a:schemeClr val="bg2"/>
                </a:solidFill>
              </a:rPr>
              <a:t>1.</a:t>
            </a:r>
            <a:r>
              <a:rPr lang="en-GB" sz="2400" smtClean="0"/>
              <a:t> </a:t>
            </a:r>
            <a:r>
              <a:rPr lang="en-GB" sz="2400" i="1" smtClean="0"/>
              <a:t>“Has God cast away His people? Certainly not!”</a:t>
            </a:r>
          </a:p>
          <a:p>
            <a:pPr marL="0" indent="0" algn="r"/>
            <a:r>
              <a:rPr lang="en-GB" sz="2000" b="0" i="1" smtClean="0">
                <a:solidFill>
                  <a:schemeClr val="tx1"/>
                </a:solidFill>
              </a:rPr>
              <a:t>Romans 11:1</a:t>
            </a:r>
          </a:p>
          <a:p>
            <a:pPr marL="0" indent="0" algn="r"/>
            <a:endParaRPr lang="en-GB" sz="2000" smtClean="0">
              <a:solidFill>
                <a:schemeClr val="tx1"/>
              </a:solidFill>
            </a:endParaRPr>
          </a:p>
          <a:p>
            <a:pPr marL="0" indent="0" algn="l"/>
            <a:endParaRPr lang="en-GB" sz="1000" smtClean="0">
              <a:solidFill>
                <a:schemeClr val="folHlink"/>
              </a:solidFill>
            </a:endParaRPr>
          </a:p>
          <a:p>
            <a:pPr marL="0" indent="0" algn="l"/>
            <a:endParaRPr lang="en-GB" sz="2400" smtClean="0">
              <a:solidFill>
                <a:schemeClr val="folHlink"/>
              </a:solidFill>
            </a:endParaRPr>
          </a:p>
          <a:p>
            <a:pPr marL="0" indent="0" algn="l"/>
            <a:r>
              <a:rPr lang="en-GB" sz="2400" smtClean="0">
                <a:solidFill>
                  <a:schemeClr val="bg2"/>
                </a:solidFill>
              </a:rPr>
              <a:t>2.</a:t>
            </a:r>
            <a:r>
              <a:rPr lang="en-GB" sz="2400" smtClean="0">
                <a:solidFill>
                  <a:schemeClr val="folHlink"/>
                </a:solidFill>
              </a:rPr>
              <a:t> </a:t>
            </a:r>
            <a:r>
              <a:rPr lang="en-GB" sz="2400" i="1" smtClean="0"/>
              <a:t>“They are beloved for the sake of the fathers”</a:t>
            </a:r>
          </a:p>
          <a:p>
            <a:pPr marL="0" indent="0" algn="r"/>
            <a:r>
              <a:rPr lang="en-GB" sz="2000" b="0" i="1" smtClean="0">
                <a:solidFill>
                  <a:schemeClr val="tx1"/>
                </a:solidFill>
              </a:rPr>
              <a:t>Romans 11:28</a:t>
            </a:r>
            <a:endParaRPr lang="en-US" sz="2000" b="0" i="1"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GB" sz="4000" smtClean="0"/>
              <a:t>The Kingdom of God in the past</a:t>
            </a:r>
            <a:endParaRPr lang="en-US" sz="4000" smtClean="0"/>
          </a:p>
        </p:txBody>
      </p:sp>
      <p:sp>
        <p:nvSpPr>
          <p:cNvPr id="81923" name="Rectangle 3"/>
          <p:cNvSpPr>
            <a:spLocks noGrp="1" noChangeArrowheads="1"/>
          </p:cNvSpPr>
          <p:nvPr>
            <p:ph type="body" idx="1"/>
          </p:nvPr>
        </p:nvSpPr>
        <p:spPr>
          <a:xfrm>
            <a:off x="742950" y="1828800"/>
            <a:ext cx="8416925" cy="3471863"/>
          </a:xfrm>
        </p:spPr>
        <p:txBody>
          <a:bodyPr/>
          <a:lstStyle/>
          <a:p>
            <a:r>
              <a:rPr lang="en-GB" sz="2400" smtClean="0">
                <a:solidFill>
                  <a:schemeClr val="tx1"/>
                </a:solidFill>
              </a:rPr>
              <a:t>The kings who chose to keep God’s commandments were forerunners of the future kingdom of God</a:t>
            </a:r>
          </a:p>
          <a:p>
            <a:endParaRPr lang="en-GB" sz="1600" smtClean="0"/>
          </a:p>
          <a:p>
            <a:pPr algn="l"/>
            <a:r>
              <a:rPr lang="en-GB" sz="2200" smtClean="0">
                <a:solidFill>
                  <a:schemeClr val="bg2"/>
                </a:solidFill>
              </a:rPr>
              <a:t>David said:</a:t>
            </a:r>
          </a:p>
          <a:p>
            <a:pPr algn="l"/>
            <a:r>
              <a:rPr lang="en-GB" sz="2800" i="1" smtClean="0"/>
              <a:t>“[God] has chosen my son Solomon to sit on the throne of </a:t>
            </a:r>
            <a:r>
              <a:rPr lang="en-GB" sz="2800" i="1" u="sng" smtClean="0"/>
              <a:t>the kingdom of the LORD</a:t>
            </a:r>
            <a:r>
              <a:rPr lang="en-GB" sz="2800" i="1" smtClean="0"/>
              <a:t> over Israel”</a:t>
            </a:r>
          </a:p>
          <a:p>
            <a:pPr algn="r"/>
            <a:r>
              <a:rPr lang="en-GB" sz="2000" b="0" i="1" smtClean="0">
                <a:solidFill>
                  <a:schemeClr val="tx1"/>
                </a:solidFill>
              </a:rPr>
              <a:t>1 Chronicles 28:5</a:t>
            </a:r>
          </a:p>
          <a:p>
            <a:pPr algn="l"/>
            <a:r>
              <a:rPr lang="en-GB" sz="2400" smtClean="0">
                <a:solidFill>
                  <a:schemeClr val="tx1"/>
                </a:solidFill>
              </a:rPr>
              <a:t>The Kingdom of Israel pointed forward to the kingdom of God</a:t>
            </a:r>
            <a:endParaRPr lang="en-US" sz="2400"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sz="4000" smtClean="0"/>
              <a:t>Unfaithful Israel to be punished</a:t>
            </a:r>
            <a:endParaRPr lang="en-US" sz="4000" smtClean="0"/>
          </a:p>
        </p:txBody>
      </p:sp>
      <p:sp>
        <p:nvSpPr>
          <p:cNvPr id="82947" name="Rectangle 3"/>
          <p:cNvSpPr>
            <a:spLocks noGrp="1" noChangeArrowheads="1"/>
          </p:cNvSpPr>
          <p:nvPr>
            <p:ph type="body" idx="1"/>
          </p:nvPr>
        </p:nvSpPr>
        <p:spPr/>
        <p:txBody>
          <a:bodyPr/>
          <a:lstStyle/>
          <a:p>
            <a:pPr algn="l">
              <a:lnSpc>
                <a:spcPct val="90000"/>
              </a:lnSpc>
            </a:pPr>
            <a:r>
              <a:rPr lang="en-GB" sz="2800" i="1" smtClean="0"/>
              <a:t>“I will bring the land to desolation…I will scatter you among the nations and draw out a sword after you: your land shall be desolate and your cities waste”</a:t>
            </a:r>
          </a:p>
          <a:p>
            <a:pPr algn="r">
              <a:lnSpc>
                <a:spcPct val="90000"/>
              </a:lnSpc>
            </a:pPr>
            <a:r>
              <a:rPr lang="en-GB" sz="2000" b="0" i="1" smtClean="0">
                <a:solidFill>
                  <a:schemeClr val="tx1"/>
                </a:solidFill>
              </a:rPr>
              <a:t>Leviticus 26:32,33</a:t>
            </a:r>
          </a:p>
          <a:p>
            <a:pPr algn="l">
              <a:lnSpc>
                <a:spcPct val="90000"/>
              </a:lnSpc>
            </a:pPr>
            <a:endParaRPr lang="en-GB" sz="2800" i="1" smtClean="0"/>
          </a:p>
          <a:p>
            <a:pPr algn="l">
              <a:lnSpc>
                <a:spcPct val="90000"/>
              </a:lnSpc>
            </a:pPr>
            <a:r>
              <a:rPr lang="en-GB" sz="2800" i="1" smtClean="0"/>
              <a:t>“But for their sake I will remember the covenant of their ancestors”</a:t>
            </a:r>
          </a:p>
          <a:p>
            <a:pPr algn="r">
              <a:lnSpc>
                <a:spcPct val="90000"/>
              </a:lnSpc>
            </a:pPr>
            <a:r>
              <a:rPr lang="en-GB" sz="3200" smtClean="0">
                <a:solidFill>
                  <a:schemeClr val="folHlink"/>
                </a:solidFill>
              </a:rPr>
              <a:t>							</a:t>
            </a:r>
            <a:r>
              <a:rPr lang="en-GB" sz="2000" b="0" i="1" smtClean="0">
                <a:solidFill>
                  <a:schemeClr val="tx1"/>
                </a:solidFill>
              </a:rPr>
              <a:t>Leviticus 26:45</a:t>
            </a:r>
            <a:endParaRPr lang="en-US" sz="2000" b="0" i="1"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sz="4000" smtClean="0"/>
              <a:t>Restoration Promised</a:t>
            </a:r>
            <a:endParaRPr lang="en-US" sz="4000" smtClean="0"/>
          </a:p>
        </p:txBody>
      </p:sp>
      <p:sp>
        <p:nvSpPr>
          <p:cNvPr id="83971" name="Rectangle 3"/>
          <p:cNvSpPr>
            <a:spLocks noGrp="1" noChangeArrowheads="1"/>
          </p:cNvSpPr>
          <p:nvPr>
            <p:ph type="body" idx="1"/>
          </p:nvPr>
        </p:nvSpPr>
        <p:spPr>
          <a:xfrm>
            <a:off x="1136650" y="1828800"/>
            <a:ext cx="7777163" cy="3544888"/>
          </a:xfrm>
        </p:spPr>
        <p:txBody>
          <a:bodyPr/>
          <a:lstStyle/>
          <a:p>
            <a:pPr algn="l"/>
            <a:r>
              <a:rPr lang="en-GB" sz="2800" i="1" smtClean="0"/>
              <a:t>“‘For behold the days are coming,’ says the LORD, ‘that I will bring from captivity my people Israel and Judah,’ says the LORD.</a:t>
            </a:r>
          </a:p>
          <a:p>
            <a:pPr algn="l"/>
            <a:r>
              <a:rPr lang="en-GB" sz="2800" i="1" smtClean="0"/>
              <a:t> ‘And I will cause them to return to the land that I gave to their fathers, and they shall possess it.’”</a:t>
            </a:r>
          </a:p>
          <a:p>
            <a:pPr algn="r"/>
            <a:r>
              <a:rPr lang="en-GB" sz="2000" b="0" i="1" smtClean="0">
                <a:solidFill>
                  <a:schemeClr val="tx1"/>
                </a:solidFill>
              </a:rPr>
              <a:t>Jeremiah 30:3</a:t>
            </a:r>
            <a:endParaRPr lang="en-US" sz="2000" b="0" i="1"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sz="4000" smtClean="0"/>
              <a:t>God’s witnesses</a:t>
            </a:r>
            <a:endParaRPr lang="en-US" sz="4000" smtClean="0"/>
          </a:p>
        </p:txBody>
      </p:sp>
      <p:sp>
        <p:nvSpPr>
          <p:cNvPr id="38915" name="Rectangle 3"/>
          <p:cNvSpPr>
            <a:spLocks noGrp="1" noChangeArrowheads="1"/>
          </p:cNvSpPr>
          <p:nvPr>
            <p:ph type="body" idx="1"/>
          </p:nvPr>
        </p:nvSpPr>
        <p:spPr/>
        <p:txBody>
          <a:bodyPr/>
          <a:lstStyle/>
          <a:p>
            <a:pPr marL="495300" indent="-495300"/>
            <a:r>
              <a:rPr lang="en-GB" sz="2800" i="1" smtClean="0"/>
              <a:t>“You are my witnesses,” says the LORD</a:t>
            </a:r>
          </a:p>
          <a:p>
            <a:pPr marL="495300" indent="-495300" algn="r"/>
            <a:r>
              <a:rPr lang="en-GB" sz="2000" b="0" i="1" smtClean="0">
                <a:solidFill>
                  <a:schemeClr val="tx1"/>
                </a:solidFill>
              </a:rPr>
              <a:t>Isaiah 43:10</a:t>
            </a:r>
          </a:p>
          <a:p>
            <a:pPr marL="495300" indent="-495300" algn="r"/>
            <a:endParaRPr lang="en-GB" sz="2800" smtClean="0">
              <a:solidFill>
                <a:schemeClr val="tx1"/>
              </a:solidFill>
            </a:endParaRPr>
          </a:p>
          <a:p>
            <a:pPr marL="495300" indent="-495300" algn="l"/>
            <a:r>
              <a:rPr lang="en-GB" sz="3200" smtClean="0">
                <a:solidFill>
                  <a:schemeClr val="tx1"/>
                </a:solidFill>
              </a:rPr>
              <a:t>The History of the Jews demonstrates:</a:t>
            </a:r>
          </a:p>
          <a:p>
            <a:pPr marL="495300" indent="-495300" algn="l"/>
            <a:endParaRPr lang="en-GB" sz="1100" smtClean="0">
              <a:solidFill>
                <a:schemeClr val="tx1"/>
              </a:solidFill>
            </a:endParaRPr>
          </a:p>
          <a:p>
            <a:pPr marL="495300" indent="-495300" algn="l">
              <a:buFontTx/>
              <a:buAutoNum type="arabicPeriod"/>
            </a:pPr>
            <a:r>
              <a:rPr lang="en-GB" sz="3200" smtClean="0">
                <a:solidFill>
                  <a:schemeClr val="tx1"/>
                </a:solidFill>
              </a:rPr>
              <a:t>God exists</a:t>
            </a:r>
          </a:p>
          <a:p>
            <a:pPr marL="495300" indent="-495300" algn="l">
              <a:buFontTx/>
              <a:buAutoNum type="arabicPeriod"/>
            </a:pPr>
            <a:r>
              <a:rPr lang="en-GB" sz="3200" smtClean="0">
                <a:solidFill>
                  <a:schemeClr val="tx1"/>
                </a:solidFill>
              </a:rPr>
              <a:t>His word is true and we can trust it</a:t>
            </a:r>
          </a:p>
          <a:p>
            <a:pPr marL="495300" indent="-495300" algn="l">
              <a:buFontTx/>
              <a:buAutoNum type="arabicPeriod"/>
            </a:pPr>
            <a:endParaRPr lang="en-GB" sz="3200" smtClean="0">
              <a:solidFill>
                <a:schemeClr val="folHlink"/>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GB" sz="4000" smtClean="0"/>
              <a:t>Israel in the Future</a:t>
            </a:r>
            <a:endParaRPr lang="en-US" sz="4000" smtClean="0"/>
          </a:p>
        </p:txBody>
      </p:sp>
      <p:sp>
        <p:nvSpPr>
          <p:cNvPr id="86019" name="Rectangle 3"/>
          <p:cNvSpPr>
            <a:spLocks noGrp="1" noChangeArrowheads="1"/>
          </p:cNvSpPr>
          <p:nvPr>
            <p:ph type="body" idx="1"/>
          </p:nvPr>
        </p:nvSpPr>
        <p:spPr/>
        <p:txBody>
          <a:bodyPr/>
          <a:lstStyle/>
          <a:p>
            <a:pPr algn="l">
              <a:buFontTx/>
              <a:buChar char="•"/>
            </a:pPr>
            <a:r>
              <a:rPr lang="en-GB" smtClean="0">
                <a:solidFill>
                  <a:schemeClr val="tx1"/>
                </a:solidFill>
              </a:rPr>
              <a:t>Jerusalem and Israel will be invaded by other nations</a:t>
            </a:r>
          </a:p>
          <a:p>
            <a:pPr algn="l">
              <a:buFontTx/>
              <a:buChar char="•"/>
            </a:pPr>
            <a:r>
              <a:rPr lang="en-GB" smtClean="0">
                <a:solidFill>
                  <a:schemeClr val="tx1"/>
                </a:solidFill>
              </a:rPr>
              <a:t>The Jews will experience a process of repentance and renewal</a:t>
            </a:r>
            <a:r>
              <a:rPr lang="en-GB" sz="2200" smtClean="0">
                <a:solidFill>
                  <a:schemeClr val="tx1"/>
                </a:solidFill>
              </a:rPr>
              <a:t> </a:t>
            </a:r>
            <a:endParaRPr lang="en-GB" sz="2000" smtClean="0">
              <a:solidFill>
                <a:schemeClr val="folHlink"/>
              </a:solidFill>
            </a:endParaRPr>
          </a:p>
          <a:p>
            <a:pPr algn="l">
              <a:buFontTx/>
              <a:buChar char="•"/>
            </a:pPr>
            <a:r>
              <a:rPr lang="en-GB" smtClean="0">
                <a:solidFill>
                  <a:schemeClr val="tx1"/>
                </a:solidFill>
              </a:rPr>
              <a:t>Jerusalem will become the capital and administrative centre of God’s kingdom</a:t>
            </a:r>
            <a:r>
              <a:rPr lang="en-GB" smtClean="0"/>
              <a:t> </a:t>
            </a:r>
          </a:p>
          <a:p>
            <a:pPr algn="l">
              <a:buFontTx/>
              <a:buChar char="•"/>
            </a:pPr>
            <a:endParaRPr lang="en-GB" smtClean="0"/>
          </a:p>
          <a:p>
            <a:pPr algn="l">
              <a:buFont typeface="Wingdings" pitchFamily="2" charset="2"/>
              <a:buNone/>
            </a:pPr>
            <a:r>
              <a:rPr lang="en-GB" i="1" smtClean="0"/>
              <a:t>“For out of Zion shall go forth the law, and the word of the LORD from Jerusalem”</a:t>
            </a:r>
          </a:p>
          <a:p>
            <a:pPr>
              <a:buFont typeface="Wingdings" pitchFamily="2" charset="2"/>
              <a:buNone/>
            </a:pPr>
            <a:r>
              <a:rPr lang="en-GB" sz="2000" smtClean="0">
                <a:solidFill>
                  <a:schemeClr val="tx1"/>
                </a:solidFill>
              </a:rPr>
              <a:t>								</a:t>
            </a:r>
            <a:r>
              <a:rPr lang="en-GB" sz="2000" b="0" i="1" smtClean="0">
                <a:solidFill>
                  <a:schemeClr val="tx1"/>
                </a:solidFill>
              </a:rPr>
              <a:t>Isaiah 2:3</a:t>
            </a:r>
            <a:endParaRPr lang="en-US" sz="2000" b="0" i="1"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lum bright="60000"/>
          </a:blip>
          <a:srcRect/>
          <a:stretch>
            <a:fillRect/>
          </a:stretch>
        </p:blipFill>
        <p:spPr bwMode="auto">
          <a:xfrm>
            <a:off x="2793554" y="105981"/>
            <a:ext cx="4968552" cy="6624737"/>
          </a:xfrm>
          <a:prstGeom prst="rect">
            <a:avLst/>
          </a:prstGeom>
          <a:ln w="9525">
            <a:noFill/>
            <a:round/>
            <a:headEnd/>
            <a:tailEnd/>
          </a:ln>
        </p:spPr>
      </p:pic>
      <p:sp>
        <p:nvSpPr>
          <p:cNvPr id="89090" name="Rectangle 2"/>
          <p:cNvSpPr>
            <a:spLocks noGrp="1" noChangeArrowheads="1"/>
          </p:cNvSpPr>
          <p:nvPr>
            <p:ph type="ctrTitle"/>
          </p:nvPr>
        </p:nvSpPr>
        <p:spPr>
          <a:xfrm>
            <a:off x="762000" y="2286000"/>
            <a:ext cx="8383588" cy="1143000"/>
          </a:xfrm>
        </p:spPr>
        <p:txBody>
          <a:bodyPr/>
          <a:lstStyle/>
          <a:p>
            <a:r>
              <a:rPr lang="en-GB" smtClean="0"/>
              <a:t>The future Kingdom on Earth</a:t>
            </a:r>
          </a:p>
        </p:txBody>
      </p:sp>
      <p:sp>
        <p:nvSpPr>
          <p:cNvPr id="89091" name="Rectangle 3"/>
          <p:cNvSpPr>
            <a:spLocks noGrp="1" noChangeArrowheads="1"/>
          </p:cNvSpPr>
          <p:nvPr>
            <p:ph type="subTitle" idx="1"/>
          </p:nvPr>
        </p:nvSpPr>
        <p:spPr>
          <a:xfrm>
            <a:off x="1524000" y="3886200"/>
            <a:ext cx="6935788" cy="1752600"/>
          </a:xfrm>
        </p:spPr>
        <p:txBody>
          <a:bodyPr/>
          <a:lstStyle/>
          <a:p>
            <a:endParaRPr lang="en-US" smtClean="0"/>
          </a:p>
        </p:txBody>
      </p:sp>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742950" y="457200"/>
            <a:ext cx="8421688" cy="739775"/>
          </a:xfrm>
        </p:spPr>
        <p:txBody>
          <a:bodyPr/>
          <a:lstStyle/>
          <a:p>
            <a:r>
              <a:rPr lang="en-GB" sz="4000" dirty="0" smtClean="0"/>
              <a:t>The future Kingdom on Earth</a:t>
            </a:r>
            <a:endParaRPr lang="en-US" sz="4000" dirty="0" smtClean="0"/>
          </a:p>
        </p:txBody>
      </p:sp>
      <p:sp>
        <p:nvSpPr>
          <p:cNvPr id="41987" name="Rectangle 3"/>
          <p:cNvSpPr>
            <a:spLocks noGrp="1" noChangeArrowheads="1"/>
          </p:cNvSpPr>
          <p:nvPr>
            <p:ph type="body" idx="1"/>
          </p:nvPr>
        </p:nvSpPr>
        <p:spPr>
          <a:xfrm>
            <a:off x="777875" y="1484313"/>
            <a:ext cx="8421688" cy="4310062"/>
          </a:xfrm>
        </p:spPr>
        <p:txBody>
          <a:bodyPr/>
          <a:lstStyle/>
          <a:p>
            <a:pPr algn="l">
              <a:lnSpc>
                <a:spcPct val="90000"/>
              </a:lnSpc>
              <a:buFontTx/>
              <a:buChar char="•"/>
            </a:pPr>
            <a:r>
              <a:rPr lang="en-GB" dirty="0" smtClean="0">
                <a:solidFill>
                  <a:schemeClr val="tx1"/>
                </a:solidFill>
              </a:rPr>
              <a:t>The kingdom of God in the past</a:t>
            </a:r>
          </a:p>
          <a:p>
            <a:pPr algn="l">
              <a:lnSpc>
                <a:spcPct val="90000"/>
              </a:lnSpc>
              <a:buFontTx/>
              <a:buChar char="•"/>
            </a:pPr>
            <a:r>
              <a:rPr lang="en-GB" dirty="0" smtClean="0">
                <a:solidFill>
                  <a:schemeClr val="tx1"/>
                </a:solidFill>
              </a:rPr>
              <a:t>The promised king (the Messiah)</a:t>
            </a:r>
          </a:p>
          <a:p>
            <a:pPr algn="l">
              <a:lnSpc>
                <a:spcPct val="90000"/>
              </a:lnSpc>
              <a:buFontTx/>
              <a:buChar char="•"/>
            </a:pPr>
            <a:r>
              <a:rPr lang="en-GB" dirty="0" smtClean="0">
                <a:solidFill>
                  <a:schemeClr val="tx1"/>
                </a:solidFill>
              </a:rPr>
              <a:t>The kingdom of Israel restored</a:t>
            </a:r>
          </a:p>
          <a:p>
            <a:pPr algn="l">
              <a:lnSpc>
                <a:spcPct val="90000"/>
              </a:lnSpc>
              <a:buFontTx/>
              <a:buChar char="•"/>
            </a:pPr>
            <a:r>
              <a:rPr lang="en-GB" dirty="0" smtClean="0">
                <a:solidFill>
                  <a:schemeClr val="tx1"/>
                </a:solidFill>
              </a:rPr>
              <a:t>The promised future kingdom</a:t>
            </a:r>
            <a:endParaRPr lang="en-US" dirty="0" smtClean="0">
              <a:solidFill>
                <a:schemeClr val="tx1"/>
              </a:solidFill>
            </a:endParaRPr>
          </a:p>
        </p:txBody>
      </p:sp>
    </p:spTree>
    <p:custDataLst>
      <p:tags r:id="rId1"/>
    </p:custDataLst>
    <p:extLst>
      <p:ext uri="{BB962C8B-B14F-4D97-AF65-F5344CB8AC3E}">
        <p14:creationId xmlns:p14="http://schemas.microsoft.com/office/powerpoint/2010/main" val="27021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smtClean="0"/>
              <a:t>The future Kingdom on Earth</a:t>
            </a:r>
            <a:endParaRPr lang="en-US" sz="4000" smtClean="0"/>
          </a:p>
        </p:txBody>
      </p:sp>
      <p:sp>
        <p:nvSpPr>
          <p:cNvPr id="6" name="Rectangle 3"/>
          <p:cNvSpPr txBox="1">
            <a:spLocks noChangeArrowheads="1"/>
          </p:cNvSpPr>
          <p:nvPr/>
        </p:nvSpPr>
        <p:spPr bwMode="auto">
          <a:xfrm>
            <a:off x="561306" y="2276475"/>
            <a:ext cx="8568952" cy="3400425"/>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“‘Men of Galilee, why do you stand gazing up into heaven? This same Jesus, who was taken up from you into heaven, will so come in like manner as you saw him go into heaven.’” </a:t>
            </a:r>
          </a:p>
          <a:p>
            <a:pPr algn="r"/>
            <a:r>
              <a:rPr lang="en-GB" sz="2000" b="0" i="1" dirty="0" smtClean="0">
                <a:solidFill>
                  <a:schemeClr val="tx1"/>
                </a:solidFill>
              </a:rPr>
              <a:t>Acts 1:11</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33108951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smtClean="0"/>
              <a:t>The future Kingdom on Earth</a:t>
            </a:r>
            <a:endParaRPr lang="en-US" sz="4000" smtClean="0"/>
          </a:p>
        </p:txBody>
      </p:sp>
      <p:sp>
        <p:nvSpPr>
          <p:cNvPr id="6" name="Rectangle 3"/>
          <p:cNvSpPr txBox="1">
            <a:spLocks noChangeArrowheads="1"/>
          </p:cNvSpPr>
          <p:nvPr/>
        </p:nvSpPr>
        <p:spPr bwMode="auto">
          <a:xfrm>
            <a:off x="561306" y="2276475"/>
            <a:ext cx="8568952" cy="3400425"/>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r>
              <a:rPr lang="en-GB" sz="2800" b="0" i="1" dirty="0" smtClean="0">
                <a:solidFill>
                  <a:schemeClr val="tx1"/>
                </a:solidFill>
              </a:rPr>
              <a:t>Daniel 2</a:t>
            </a:r>
            <a:endParaRPr lang="en-US" sz="2800" b="0" i="1" dirty="0" smtClean="0">
              <a:solidFill>
                <a:schemeClr val="tx1"/>
              </a:solidFill>
            </a:endParaRPr>
          </a:p>
        </p:txBody>
      </p:sp>
    </p:spTree>
    <p:custDataLst>
      <p:tags r:id="rId1"/>
    </p:custDataLst>
    <p:extLst>
      <p:ext uri="{BB962C8B-B14F-4D97-AF65-F5344CB8AC3E}">
        <p14:creationId xmlns:p14="http://schemas.microsoft.com/office/powerpoint/2010/main" val="19514098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smtClean="0"/>
              <a:t>The future Kingdom on Earth</a:t>
            </a:r>
            <a:endParaRPr lang="en-US" sz="4000" smtClean="0"/>
          </a:p>
        </p:txBody>
      </p:sp>
      <p:sp>
        <p:nvSpPr>
          <p:cNvPr id="90115" name="Rectangle 3"/>
          <p:cNvSpPr>
            <a:spLocks noGrp="1" noChangeArrowheads="1"/>
          </p:cNvSpPr>
          <p:nvPr>
            <p:ph type="body" idx="1"/>
          </p:nvPr>
        </p:nvSpPr>
        <p:spPr>
          <a:xfrm>
            <a:off x="705322" y="2420938"/>
            <a:ext cx="8137053" cy="2520950"/>
          </a:xfrm>
        </p:spPr>
        <p:txBody>
          <a:bodyPr/>
          <a:lstStyle/>
          <a:p>
            <a:pPr indent="0" algn="l"/>
            <a:r>
              <a:rPr lang="en-GB" sz="3200" i="1" dirty="0" smtClean="0"/>
              <a:t>“The kingdoms of this world have become the kingdoms of our Lord and of his Christ, and he shall reign for ever and ever!”</a:t>
            </a:r>
          </a:p>
          <a:p>
            <a:pPr algn="r"/>
            <a:r>
              <a:rPr lang="en-GB" sz="2000" b="0" i="1" dirty="0" smtClean="0">
                <a:solidFill>
                  <a:schemeClr val="tx1"/>
                </a:solidFill>
              </a:rPr>
              <a:t>Revelation 11:15</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37383745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smtClean="0"/>
              <a:t>The future Kingdom on Earth</a:t>
            </a:r>
            <a:endParaRPr lang="en-US" sz="4000" smtClean="0"/>
          </a:p>
        </p:txBody>
      </p:sp>
      <p:sp>
        <p:nvSpPr>
          <p:cNvPr id="90115" name="Rectangle 3"/>
          <p:cNvSpPr>
            <a:spLocks noGrp="1" noChangeArrowheads="1"/>
          </p:cNvSpPr>
          <p:nvPr>
            <p:ph type="body" idx="1"/>
          </p:nvPr>
        </p:nvSpPr>
        <p:spPr>
          <a:xfrm rot="19661200">
            <a:off x="-145097" y="1222019"/>
            <a:ext cx="8137053" cy="792038"/>
          </a:xfrm>
        </p:spPr>
        <p:txBody>
          <a:bodyPr/>
          <a:lstStyle/>
          <a:p>
            <a:pPr indent="0" algn="l"/>
            <a:r>
              <a:rPr lang="en-GB" sz="3200" i="1" dirty="0" smtClean="0"/>
              <a:t>Situations vacant</a:t>
            </a:r>
          </a:p>
          <a:p>
            <a:pPr algn="r"/>
            <a:endParaRPr lang="en-US" sz="2400" dirty="0" smtClean="0">
              <a:solidFill>
                <a:schemeClr val="tx1"/>
              </a:solidFill>
            </a:endParaRPr>
          </a:p>
        </p:txBody>
      </p:sp>
      <p:sp>
        <p:nvSpPr>
          <p:cNvPr id="2" name="TextBox 1"/>
          <p:cNvSpPr txBox="1"/>
          <p:nvPr/>
        </p:nvSpPr>
        <p:spPr>
          <a:xfrm>
            <a:off x="2577530" y="2708920"/>
            <a:ext cx="4896544" cy="1938992"/>
          </a:xfrm>
          <a:prstGeom prst="rect">
            <a:avLst/>
          </a:prstGeom>
          <a:gradFill flip="none" rotWithShape="1">
            <a:gsLst>
              <a:gs pos="0">
                <a:srgbClr val="B7B74F">
                  <a:tint val="66000"/>
                  <a:satMod val="160000"/>
                </a:srgbClr>
              </a:gs>
              <a:gs pos="50000">
                <a:srgbClr val="B7B74F">
                  <a:tint val="44500"/>
                  <a:satMod val="160000"/>
                </a:srgbClr>
              </a:gs>
              <a:gs pos="100000">
                <a:srgbClr val="B7B74F">
                  <a:tint val="23500"/>
                  <a:satMod val="160000"/>
                </a:srgbClr>
              </a:gs>
            </a:gsLst>
            <a:lin ang="16200000" scaled="1"/>
            <a:tileRect/>
          </a:gradFill>
          <a:ln w="12700">
            <a:solidFill>
              <a:schemeClr val="tx1"/>
            </a:solidFill>
          </a:ln>
          <a:effectLst>
            <a:reflection blurRad="6350" stA="50000" endA="300" endPos="90000" dist="50800" dir="5400000" sy="-100000" algn="bl" rotWithShape="0"/>
          </a:effectLst>
        </p:spPr>
        <p:txBody>
          <a:bodyPr wrap="square" rtlCol="0">
            <a:spAutoFit/>
          </a:bodyPr>
          <a:lstStyle/>
          <a:p>
            <a:pPr algn="ctr"/>
            <a:r>
              <a:rPr lang="en-GB" sz="4000" dirty="0" smtClean="0">
                <a:solidFill>
                  <a:schemeClr val="tx1"/>
                </a:solidFill>
              </a:rPr>
              <a:t>WANTED</a:t>
            </a:r>
          </a:p>
          <a:p>
            <a:pPr algn="ctr"/>
            <a:r>
              <a:rPr lang="en-GB" sz="4000" b="1" dirty="0" smtClean="0">
                <a:solidFill>
                  <a:schemeClr val="tx1"/>
                </a:solidFill>
              </a:rPr>
              <a:t>Someone to rule the world!</a:t>
            </a:r>
            <a:endParaRPr lang="en-GB" sz="4000" b="1" dirty="0">
              <a:solidFill>
                <a:schemeClr val="tx1"/>
              </a:solidFill>
            </a:endParaRPr>
          </a:p>
        </p:txBody>
      </p:sp>
    </p:spTree>
    <p:custDataLst>
      <p:tags r:id="rId1"/>
    </p:custDataLst>
    <p:extLst>
      <p:ext uri="{BB962C8B-B14F-4D97-AF65-F5344CB8AC3E}">
        <p14:creationId xmlns:p14="http://schemas.microsoft.com/office/powerpoint/2010/main" val="32314403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dirty="0" smtClean="0"/>
              <a:t>World ruler required</a:t>
            </a:r>
            <a:endParaRPr lang="en-US" sz="4000" dirty="0" smtClean="0"/>
          </a:p>
        </p:txBody>
      </p:sp>
      <p:sp>
        <p:nvSpPr>
          <p:cNvPr id="6"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“And Jesus came and spoke to them, saying, ‘All authority has been given to me in heaven and on earth.’”</a:t>
            </a:r>
          </a:p>
          <a:p>
            <a:pPr algn="r"/>
            <a:r>
              <a:rPr lang="en-GB" sz="2000" b="0" i="1" dirty="0" smtClean="0">
                <a:solidFill>
                  <a:schemeClr val="tx1"/>
                </a:solidFill>
              </a:rPr>
              <a:t>Matthew 28:18</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25908188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dirty="0" smtClean="0"/>
              <a:t>World ruler required</a:t>
            </a:r>
            <a:endParaRPr lang="en-US" sz="4000" dirty="0" smtClean="0"/>
          </a:p>
        </p:txBody>
      </p:sp>
      <p:sp>
        <p:nvSpPr>
          <p:cNvPr id="6"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“Christ, having been raised from the dead, dies no more. Death no longer has dominion over him. For the death that he died, he died to sin once for all; but the life that he lives, he lives to God.”</a:t>
            </a:r>
          </a:p>
          <a:p>
            <a:pPr algn="r"/>
            <a:r>
              <a:rPr lang="en-GB" sz="2000" b="0" i="1" dirty="0" smtClean="0">
                <a:solidFill>
                  <a:schemeClr val="tx1"/>
                </a:solidFill>
              </a:rPr>
              <a:t>Romans 6:9-10</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27969196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dirty="0" smtClean="0"/>
              <a:t>World ruler required</a:t>
            </a:r>
            <a:endParaRPr lang="en-US" sz="4000" dirty="0" smtClean="0"/>
          </a:p>
        </p:txBody>
      </p:sp>
      <p:sp>
        <p:nvSpPr>
          <p:cNvPr id="6"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“But Jesus did not commit himself to them, because he knew all men, and had no need that anyone should testify of man, for he knew what was in man.”</a:t>
            </a:r>
          </a:p>
          <a:p>
            <a:pPr algn="r"/>
            <a:endParaRPr lang="en-GB" sz="2000" b="0" i="1" dirty="0" smtClean="0">
              <a:solidFill>
                <a:schemeClr val="tx1"/>
              </a:solidFill>
            </a:endParaRPr>
          </a:p>
          <a:p>
            <a:pPr algn="r"/>
            <a:r>
              <a:rPr lang="en-GB" sz="2000" b="0" i="1" dirty="0" smtClean="0">
                <a:solidFill>
                  <a:schemeClr val="tx1"/>
                </a:solidFill>
              </a:rPr>
              <a:t>John 2:24-25</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33733035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Tree>
    <p:custDataLst>
      <p:tags r:id="rId1"/>
    </p:custDataLst>
    <p:extLst>
      <p:ext uri="{BB962C8B-B14F-4D97-AF65-F5344CB8AC3E}">
        <p14:creationId xmlns:p14="http://schemas.microsoft.com/office/powerpoint/2010/main" val="27029586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“He has appointed a day on which he will </a:t>
            </a:r>
            <a:r>
              <a:rPr lang="en-GB" sz="3600" i="1" dirty="0" smtClean="0">
                <a:solidFill>
                  <a:srgbClr val="C00000"/>
                </a:solidFill>
              </a:rPr>
              <a:t>judge the world in righteousness </a:t>
            </a:r>
            <a:r>
              <a:rPr lang="en-GB" sz="3200" i="1" dirty="0" smtClean="0"/>
              <a:t>by the man whom he has ordained.”</a:t>
            </a:r>
          </a:p>
          <a:p>
            <a:pPr algn="r"/>
            <a:endParaRPr lang="en-GB" sz="2000" b="0" i="1" dirty="0" smtClean="0">
              <a:solidFill>
                <a:schemeClr val="tx1"/>
              </a:solidFill>
            </a:endParaRPr>
          </a:p>
          <a:p>
            <a:pPr algn="r"/>
            <a:r>
              <a:rPr lang="en-GB" sz="2000" b="0" i="1" dirty="0" smtClean="0">
                <a:solidFill>
                  <a:schemeClr val="tx1"/>
                </a:solidFill>
              </a:rPr>
              <a:t>Acts 17:31</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17464071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“His delight is in the fear of the Lord, and </a:t>
            </a:r>
            <a:r>
              <a:rPr lang="en-GB" sz="3600" i="1" dirty="0" smtClean="0">
                <a:solidFill>
                  <a:srgbClr val="C00000"/>
                </a:solidFill>
              </a:rPr>
              <a:t>he shall not judge by the sight of his eyes</a:t>
            </a:r>
            <a:r>
              <a:rPr lang="en-GB" sz="3200" i="1" dirty="0" smtClean="0"/>
              <a:t>, nor decide by the hearing of his ears…</a:t>
            </a:r>
          </a:p>
          <a:p>
            <a:pPr algn="r"/>
            <a:endParaRPr lang="en-GB" sz="2000" b="0" i="1" dirty="0" smtClean="0">
              <a:solidFill>
                <a:schemeClr val="tx1"/>
              </a:solidFill>
            </a:endParaRPr>
          </a:p>
          <a:p>
            <a:pPr algn="r"/>
            <a:r>
              <a:rPr lang="en-GB" sz="2000" b="0" i="1" dirty="0" smtClean="0">
                <a:solidFill>
                  <a:schemeClr val="tx1"/>
                </a:solidFill>
              </a:rPr>
              <a:t>Isaiah 11:3</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36032841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With righteousness he shall </a:t>
            </a:r>
            <a:r>
              <a:rPr lang="en-GB" sz="3600" i="1" dirty="0" smtClean="0">
                <a:solidFill>
                  <a:srgbClr val="C00000"/>
                </a:solidFill>
              </a:rPr>
              <a:t>judge the poor</a:t>
            </a:r>
            <a:r>
              <a:rPr lang="en-GB" sz="3200" i="1" dirty="0" smtClean="0"/>
              <a:t>, and </a:t>
            </a:r>
            <a:r>
              <a:rPr lang="en-GB" sz="3600" i="1" dirty="0" smtClean="0">
                <a:solidFill>
                  <a:srgbClr val="C00000"/>
                </a:solidFill>
              </a:rPr>
              <a:t>decide with equity </a:t>
            </a:r>
            <a:r>
              <a:rPr lang="en-GB" sz="3200" i="1" dirty="0" smtClean="0"/>
              <a:t>for the meek of the earth;</a:t>
            </a:r>
            <a:br>
              <a:rPr lang="en-GB" sz="3200" i="1" dirty="0" smtClean="0"/>
            </a:br>
            <a:r>
              <a:rPr lang="en-GB" sz="3200" i="1" dirty="0" smtClean="0"/>
              <a:t>He shall strike the earth with the rod of his mouth, and with the breath of his lips he shall </a:t>
            </a:r>
            <a:r>
              <a:rPr lang="en-GB" sz="3600" i="1" dirty="0" smtClean="0">
                <a:solidFill>
                  <a:srgbClr val="C00000"/>
                </a:solidFill>
              </a:rPr>
              <a:t>slay the wicked</a:t>
            </a:r>
            <a:r>
              <a:rPr lang="en-GB" sz="3200" i="1" dirty="0" smtClean="0"/>
              <a:t>.”</a:t>
            </a:r>
          </a:p>
          <a:p>
            <a:pPr algn="r"/>
            <a:endParaRPr lang="en-GB" sz="2000" b="0" i="1" dirty="0" smtClean="0">
              <a:solidFill>
                <a:schemeClr val="tx1"/>
              </a:solidFill>
            </a:endParaRPr>
          </a:p>
          <a:p>
            <a:pPr algn="r"/>
            <a:r>
              <a:rPr lang="en-GB" sz="2000" b="0" i="1" dirty="0" smtClean="0">
                <a:solidFill>
                  <a:schemeClr val="tx1"/>
                </a:solidFill>
              </a:rPr>
              <a:t>Isaiah 11:4</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14938248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“In his days the righteous shall flourish, and </a:t>
            </a:r>
            <a:r>
              <a:rPr lang="en-GB" sz="3600" i="1" dirty="0" smtClean="0">
                <a:solidFill>
                  <a:srgbClr val="C00000"/>
                </a:solidFill>
              </a:rPr>
              <a:t>abundance of peace</a:t>
            </a:r>
            <a:r>
              <a:rPr lang="en-GB" sz="3200" i="1" dirty="0" smtClean="0"/>
              <a:t>, until the moon is no more.”</a:t>
            </a:r>
          </a:p>
          <a:p>
            <a:pPr algn="r"/>
            <a:endParaRPr lang="en-GB" sz="2000" b="0" i="1" dirty="0" smtClean="0">
              <a:solidFill>
                <a:schemeClr val="tx1"/>
              </a:solidFill>
            </a:endParaRPr>
          </a:p>
          <a:p>
            <a:pPr algn="r"/>
            <a:r>
              <a:rPr lang="en-GB" sz="2000" b="0" i="1" dirty="0" smtClean="0">
                <a:solidFill>
                  <a:schemeClr val="tx1"/>
                </a:solidFill>
              </a:rPr>
              <a:t>Psalm 72:7</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15830252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“‘Behold, the days are coming,’ says the Lord, ‘when </a:t>
            </a:r>
            <a:r>
              <a:rPr lang="en-GB" sz="3600" i="1" dirty="0" smtClean="0">
                <a:solidFill>
                  <a:srgbClr val="C00000"/>
                </a:solidFill>
              </a:rPr>
              <a:t>the </a:t>
            </a:r>
            <a:r>
              <a:rPr lang="en-GB" sz="3600" i="1" dirty="0" err="1" smtClean="0">
                <a:solidFill>
                  <a:srgbClr val="C00000"/>
                </a:solidFill>
              </a:rPr>
              <a:t>plowman</a:t>
            </a:r>
            <a:r>
              <a:rPr lang="en-GB" sz="3600" i="1" dirty="0" smtClean="0">
                <a:solidFill>
                  <a:srgbClr val="C00000"/>
                </a:solidFill>
              </a:rPr>
              <a:t> shall overtake the reaper</a:t>
            </a:r>
            <a:r>
              <a:rPr lang="en-GB" sz="3200" i="1" dirty="0" smtClean="0"/>
              <a:t>, and the </a:t>
            </a:r>
            <a:r>
              <a:rPr lang="en-GB" sz="3200" i="1" dirty="0" err="1" smtClean="0"/>
              <a:t>treader</a:t>
            </a:r>
            <a:r>
              <a:rPr lang="en-GB" sz="3200" i="1" dirty="0" smtClean="0"/>
              <a:t> of grapes him who sows seed; the mountains shall drip with sweet wine, and all the hills shall flow with it.”</a:t>
            </a:r>
          </a:p>
          <a:p>
            <a:pPr algn="r"/>
            <a:endParaRPr lang="en-GB" sz="2000" b="0" i="1" dirty="0" smtClean="0">
              <a:solidFill>
                <a:schemeClr val="tx1"/>
              </a:solidFill>
            </a:endParaRPr>
          </a:p>
          <a:p>
            <a:pPr algn="r"/>
            <a:r>
              <a:rPr lang="en-GB" sz="2000" b="0" i="1" dirty="0" smtClean="0">
                <a:solidFill>
                  <a:schemeClr val="tx1"/>
                </a:solidFill>
              </a:rPr>
              <a:t>Amos 9:13</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35731748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“And it shall come to pass that everyone who is left of all the nations which came against Jerusalem </a:t>
            </a:r>
            <a:r>
              <a:rPr lang="en-GB" sz="3600" i="1" dirty="0" smtClean="0">
                <a:solidFill>
                  <a:srgbClr val="C00000"/>
                </a:solidFill>
              </a:rPr>
              <a:t>shall go up from year to year to worship the king</a:t>
            </a:r>
            <a:r>
              <a:rPr lang="en-GB" sz="3200" i="1" dirty="0" smtClean="0"/>
              <a:t>, the Lord of hosts, and to keep the Feast of Tabernacles.”</a:t>
            </a:r>
          </a:p>
          <a:p>
            <a:pPr algn="r"/>
            <a:endParaRPr lang="en-GB" sz="2000" b="0" i="1" dirty="0" smtClean="0">
              <a:solidFill>
                <a:schemeClr val="tx1"/>
              </a:solidFill>
            </a:endParaRPr>
          </a:p>
          <a:p>
            <a:pPr algn="r"/>
            <a:r>
              <a:rPr lang="en-GB" sz="2000" b="0" i="1" dirty="0" smtClean="0">
                <a:solidFill>
                  <a:schemeClr val="tx1"/>
                </a:solidFill>
              </a:rPr>
              <a:t>Zechariah 14:16</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16667817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314325"/>
            <a:ext cx="9907588" cy="1428750"/>
          </a:xfrm>
        </p:spPr>
        <p:txBody>
          <a:bodyPr/>
          <a:lstStyle/>
          <a:p>
            <a:r>
              <a:rPr lang="en-GB" sz="4000" dirty="0" smtClean="0"/>
              <a:t>What will the Kingdom be like?</a:t>
            </a:r>
            <a:endParaRPr lang="en-US" sz="4000" dirty="0" smtClean="0"/>
          </a:p>
        </p:txBody>
      </p:sp>
      <p:sp>
        <p:nvSpPr>
          <p:cNvPr id="6" name="Rectangle 3"/>
          <p:cNvSpPr txBox="1">
            <a:spLocks noChangeArrowheads="1"/>
          </p:cNvSpPr>
          <p:nvPr/>
        </p:nvSpPr>
        <p:spPr bwMode="auto">
          <a:xfrm>
            <a:off x="561306" y="2276475"/>
            <a:ext cx="8568952" cy="3400425"/>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r>
              <a:rPr lang="en-GB" sz="2800" b="0" i="1" dirty="0" smtClean="0">
                <a:solidFill>
                  <a:schemeClr val="tx1"/>
                </a:solidFill>
              </a:rPr>
              <a:t>Isaiah 2</a:t>
            </a:r>
            <a:endParaRPr lang="en-US" sz="2800" b="0" i="1" dirty="0" smtClean="0">
              <a:solidFill>
                <a:schemeClr val="tx1"/>
              </a:solidFill>
            </a:endParaRPr>
          </a:p>
        </p:txBody>
      </p:sp>
    </p:spTree>
    <p:custDataLst>
      <p:tags r:id="rId1"/>
    </p:custDataLst>
    <p:extLst>
      <p:ext uri="{BB962C8B-B14F-4D97-AF65-F5344CB8AC3E}">
        <p14:creationId xmlns:p14="http://schemas.microsoft.com/office/powerpoint/2010/main" val="34334836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314325"/>
            <a:ext cx="9907588" cy="1428750"/>
          </a:xfrm>
        </p:spPr>
        <p:txBody>
          <a:bodyPr/>
          <a:lstStyle/>
          <a:p>
            <a:r>
              <a:rPr lang="en-GB" sz="4000" dirty="0" smtClean="0"/>
              <a:t>The Millennium</a:t>
            </a:r>
            <a:endParaRPr lang="en-US" sz="4000" dirty="0" smtClean="0"/>
          </a:p>
        </p:txBody>
      </p:sp>
      <p:sp>
        <p:nvSpPr>
          <p:cNvPr id="3" name="Rectangle 3"/>
          <p:cNvSpPr txBox="1">
            <a:spLocks noChangeArrowheads="1"/>
          </p:cNvSpPr>
          <p:nvPr/>
        </p:nvSpPr>
        <p:spPr bwMode="auto">
          <a:xfrm>
            <a:off x="705322" y="1844824"/>
            <a:ext cx="8137053" cy="25209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a:lstStyle>
          <a:p>
            <a:pPr indent="0" algn="l"/>
            <a:r>
              <a:rPr lang="en-GB" sz="3200" i="1" dirty="0" smtClean="0"/>
              <a:t>“But each one in his own order: Christ the </a:t>
            </a:r>
            <a:r>
              <a:rPr lang="en-GB" sz="3200" i="1" dirty="0" err="1" smtClean="0"/>
              <a:t>firstfruits</a:t>
            </a:r>
            <a:r>
              <a:rPr lang="en-GB" sz="3200" i="1" dirty="0" smtClean="0"/>
              <a:t>, afterward those who are Christ’s at his coming. Then comes the end, when he delivers the kingdom to God the Father, when he puts an end to all rule and all authority and power. For he must reign till he has put all enemies under his feet.”</a:t>
            </a:r>
            <a:endParaRPr lang="en-GB" sz="2000" b="0" i="1" dirty="0" smtClean="0">
              <a:solidFill>
                <a:schemeClr val="tx1"/>
              </a:solidFill>
            </a:endParaRPr>
          </a:p>
          <a:p>
            <a:pPr algn="r"/>
            <a:r>
              <a:rPr lang="en-GB" sz="2000" b="0" i="1" dirty="0" smtClean="0">
                <a:solidFill>
                  <a:schemeClr val="tx1"/>
                </a:solidFill>
              </a:rPr>
              <a:t>1 Corinthians 15:23-25</a:t>
            </a:r>
            <a:endParaRPr lang="en-GB" sz="2000" b="0" i="1" dirty="0" smtClean="0">
              <a:solidFill>
                <a:schemeClr val="folHlink"/>
              </a:solidFill>
            </a:endParaRPr>
          </a:p>
          <a:p>
            <a:pPr algn="r"/>
            <a:endParaRPr lang="en-US" sz="2400" dirty="0" smtClean="0">
              <a:solidFill>
                <a:schemeClr val="tx1"/>
              </a:solidFill>
            </a:endParaRPr>
          </a:p>
        </p:txBody>
      </p:sp>
    </p:spTree>
    <p:custDataLst>
      <p:tags r:id="rId1"/>
    </p:custDataLst>
    <p:extLst>
      <p:ext uri="{BB962C8B-B14F-4D97-AF65-F5344CB8AC3E}">
        <p14:creationId xmlns:p14="http://schemas.microsoft.com/office/powerpoint/2010/main" val="15765891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sz="4000" dirty="0" smtClean="0"/>
              <a:t>The future Kingdom on Earth</a:t>
            </a:r>
          </a:p>
        </p:txBody>
      </p:sp>
      <p:sp>
        <p:nvSpPr>
          <p:cNvPr id="3" name="Content Placeholder 2"/>
          <p:cNvSpPr>
            <a:spLocks noGrp="1"/>
          </p:cNvSpPr>
          <p:nvPr>
            <p:ph idx="1"/>
          </p:nvPr>
        </p:nvSpPr>
        <p:spPr>
          <a:xfrm>
            <a:off x="1281113" y="1828800"/>
            <a:ext cx="7489825" cy="4035425"/>
          </a:xfrm>
        </p:spPr>
        <p:txBody>
          <a:bodyPr/>
          <a:lstStyle/>
          <a:p>
            <a:pPr marL="0" indent="0" algn="l">
              <a:lnSpc>
                <a:spcPct val="90000"/>
              </a:lnSpc>
              <a:buFont typeface="Times New Roman" pitchFamily="16" charset="0"/>
              <a:buNone/>
              <a:defRPr/>
            </a:pPr>
            <a:r>
              <a:rPr lang="en-US" sz="2800" i="1" dirty="0" smtClean="0"/>
              <a:t>“But truly, as I live, all the earth shall be filled with the glory of the Lord</a:t>
            </a:r>
            <a:r>
              <a:rPr lang="en-US" sz="2800" dirty="0" smtClean="0"/>
              <a:t>.”</a:t>
            </a:r>
          </a:p>
          <a:p>
            <a:pPr marL="0" indent="0" algn="l">
              <a:lnSpc>
                <a:spcPct val="90000"/>
              </a:lnSpc>
              <a:buFont typeface="Times New Roman" pitchFamily="16" charset="0"/>
              <a:buNone/>
              <a:defRPr/>
            </a:pPr>
            <a:endParaRPr lang="en-US" sz="2800" dirty="0" smtClean="0"/>
          </a:p>
          <a:p>
            <a:pPr marL="0" indent="0" algn="r">
              <a:lnSpc>
                <a:spcPct val="90000"/>
              </a:lnSpc>
              <a:buFont typeface="Times New Roman" pitchFamily="16" charset="0"/>
              <a:buNone/>
              <a:defRPr/>
            </a:pPr>
            <a:r>
              <a:rPr lang="en-US" sz="2000" b="0" i="1" dirty="0" smtClean="0">
                <a:solidFill>
                  <a:schemeClr val="tx1"/>
                </a:solidFill>
              </a:rPr>
              <a:t>Numbers 14:21</a:t>
            </a:r>
          </a:p>
          <a:p>
            <a:pPr>
              <a:buFont typeface="Times New Roman" pitchFamily="16" charset="0"/>
              <a:buNone/>
              <a:defRPr/>
            </a:pPr>
            <a:endParaRPr lang="en-US" dirty="0"/>
          </a:p>
        </p:txBody>
      </p:sp>
    </p:spTree>
    <p:extLst>
      <p:ext uri="{BB962C8B-B14F-4D97-AF65-F5344CB8AC3E}">
        <p14:creationId xmlns:p14="http://schemas.microsoft.com/office/powerpoint/2010/main" val="7423492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sz="4000" smtClean="0"/>
              <a:t>The future Kingdom on Earth</a:t>
            </a:r>
            <a:endParaRPr lang="en-US" sz="4000" smtClean="0"/>
          </a:p>
        </p:txBody>
      </p:sp>
      <p:sp>
        <p:nvSpPr>
          <p:cNvPr id="90115" name="Rectangle 3"/>
          <p:cNvSpPr>
            <a:spLocks noGrp="1" noChangeArrowheads="1"/>
          </p:cNvSpPr>
          <p:nvPr>
            <p:ph type="body" idx="1"/>
          </p:nvPr>
        </p:nvSpPr>
        <p:spPr>
          <a:xfrm>
            <a:off x="1136650" y="2420938"/>
            <a:ext cx="7705725" cy="2520950"/>
          </a:xfrm>
        </p:spPr>
        <p:txBody>
          <a:bodyPr/>
          <a:lstStyle/>
          <a:p>
            <a:pPr algn="l"/>
            <a:r>
              <a:rPr lang="en-GB" sz="3200" i="1" smtClean="0"/>
              <a:t>“The kingdoms of this world have become the kingdoms of our Lord and of His Christ, and He shall reign for ever!”</a:t>
            </a:r>
          </a:p>
          <a:p>
            <a:pPr algn="r"/>
            <a:r>
              <a:rPr lang="en-GB" sz="2000" b="0" i="1" smtClean="0">
                <a:solidFill>
                  <a:schemeClr val="tx1"/>
                </a:solidFill>
              </a:rPr>
              <a:t>Revelation 11:15</a:t>
            </a:r>
            <a:endParaRPr lang="en-GB" sz="2000" b="0" i="1" smtClean="0">
              <a:solidFill>
                <a:schemeClr val="folHlink"/>
              </a:solidFill>
            </a:endParaRPr>
          </a:p>
          <a:p>
            <a:pPr algn="r"/>
            <a:endParaRPr lang="en-US" sz="2400"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742950" y="457200"/>
            <a:ext cx="8421688" cy="739775"/>
          </a:xfrm>
        </p:spPr>
        <p:txBody>
          <a:bodyPr/>
          <a:lstStyle/>
          <a:p>
            <a:r>
              <a:rPr lang="en-GB" sz="4000" smtClean="0"/>
              <a:t>The Millennium</a:t>
            </a:r>
            <a:endParaRPr lang="en-US" sz="4000" smtClean="0"/>
          </a:p>
        </p:txBody>
      </p:sp>
      <p:sp>
        <p:nvSpPr>
          <p:cNvPr id="41987" name="Rectangle 3"/>
          <p:cNvSpPr>
            <a:spLocks noGrp="1" noChangeArrowheads="1"/>
          </p:cNvSpPr>
          <p:nvPr>
            <p:ph type="body" idx="1"/>
          </p:nvPr>
        </p:nvSpPr>
        <p:spPr>
          <a:xfrm>
            <a:off x="777875" y="1484313"/>
            <a:ext cx="8421688" cy="4310062"/>
          </a:xfrm>
        </p:spPr>
        <p:txBody>
          <a:bodyPr/>
          <a:lstStyle/>
          <a:p>
            <a:pPr algn="l">
              <a:lnSpc>
                <a:spcPct val="90000"/>
              </a:lnSpc>
              <a:buFontTx/>
              <a:buChar char="•"/>
            </a:pPr>
            <a:r>
              <a:rPr lang="en-GB" smtClean="0">
                <a:solidFill>
                  <a:schemeClr val="tx1"/>
                </a:solidFill>
              </a:rPr>
              <a:t>Jesus Christ and the Saints will reign for 1000 years</a:t>
            </a:r>
          </a:p>
          <a:p>
            <a:pPr lvl="1">
              <a:lnSpc>
                <a:spcPct val="90000"/>
              </a:lnSpc>
            </a:pPr>
            <a:r>
              <a:rPr lang="en-GB" i="1" smtClean="0"/>
              <a:t>“…they lived and reigned with Christ for a thousand years.”</a:t>
            </a:r>
          </a:p>
          <a:p>
            <a:pPr algn="r">
              <a:lnSpc>
                <a:spcPct val="90000"/>
              </a:lnSpc>
            </a:pPr>
            <a:r>
              <a:rPr lang="en-GB" sz="2000" b="0" i="1" smtClean="0">
                <a:solidFill>
                  <a:schemeClr val="tx1"/>
                </a:solidFill>
              </a:rPr>
              <a:t>Revelation 20:4</a:t>
            </a:r>
          </a:p>
          <a:p>
            <a:pPr algn="l">
              <a:lnSpc>
                <a:spcPct val="90000"/>
              </a:lnSpc>
              <a:buFontTx/>
              <a:buChar char="•"/>
            </a:pPr>
            <a:r>
              <a:rPr lang="en-GB" smtClean="0">
                <a:solidFill>
                  <a:schemeClr val="tx1"/>
                </a:solidFill>
              </a:rPr>
              <a:t>Christ will subdue all rebellion and hand the kingdom back to God</a:t>
            </a:r>
          </a:p>
          <a:p>
            <a:pPr lvl="1">
              <a:lnSpc>
                <a:spcPct val="90000"/>
              </a:lnSpc>
            </a:pPr>
            <a:r>
              <a:rPr lang="en-GB" smtClean="0">
                <a:solidFill>
                  <a:schemeClr val="tx1"/>
                </a:solidFill>
              </a:rPr>
              <a:t>	</a:t>
            </a:r>
            <a:r>
              <a:rPr lang="en-GB" i="1" smtClean="0"/>
              <a:t>“Then comes the end, when he delivers the kingdom to God, the Father, when he puts and end to all rule and all authority and power.”</a:t>
            </a:r>
          </a:p>
          <a:p>
            <a:pPr algn="r">
              <a:lnSpc>
                <a:spcPct val="90000"/>
              </a:lnSpc>
            </a:pPr>
            <a:r>
              <a:rPr lang="en-GB" smtClean="0">
                <a:solidFill>
                  <a:schemeClr val="folHlink"/>
                </a:solidFill>
              </a:rPr>
              <a:t>							</a:t>
            </a:r>
            <a:r>
              <a:rPr lang="en-GB" sz="2000" b="0" i="1" smtClean="0">
                <a:solidFill>
                  <a:schemeClr val="tx1"/>
                </a:solidFill>
              </a:rPr>
              <a:t>1 Corinthians 15:24</a:t>
            </a:r>
          </a:p>
          <a:p>
            <a:pPr algn="r">
              <a:lnSpc>
                <a:spcPct val="90000"/>
              </a:lnSpc>
            </a:pPr>
            <a:endParaRPr lang="en-US" smtClean="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8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33413" y="404813"/>
            <a:ext cx="8643937" cy="1008062"/>
          </a:xfrm>
        </p:spPr>
        <p:txBody>
          <a:bodyPr/>
          <a:lstStyle/>
          <a:p>
            <a:r>
              <a:rPr lang="en-GB" sz="4000" smtClean="0"/>
              <a:t>Jesus Christ is qualified to rule the World</a:t>
            </a:r>
          </a:p>
        </p:txBody>
      </p:sp>
      <p:sp>
        <p:nvSpPr>
          <p:cNvPr id="92163" name="Rectangle 3"/>
          <p:cNvSpPr>
            <a:spLocks noGrp="1" noChangeArrowheads="1"/>
          </p:cNvSpPr>
          <p:nvPr>
            <p:ph type="body" idx="1"/>
          </p:nvPr>
        </p:nvSpPr>
        <p:spPr>
          <a:xfrm>
            <a:off x="633413" y="1557338"/>
            <a:ext cx="8496300" cy="4822825"/>
          </a:xfrm>
        </p:spPr>
        <p:txBody>
          <a:bodyPr/>
          <a:lstStyle/>
          <a:p>
            <a:pPr algn="l">
              <a:lnSpc>
                <a:spcPct val="90000"/>
              </a:lnSpc>
              <a:buFontTx/>
              <a:buChar char="•"/>
            </a:pPr>
            <a:r>
              <a:rPr lang="en-GB" sz="2800" smtClean="0"/>
              <a:t>He has personally triumphed over sin.</a:t>
            </a:r>
            <a:endParaRPr lang="en-GB" sz="2000" smtClean="0"/>
          </a:p>
          <a:p>
            <a:pPr algn="r">
              <a:lnSpc>
                <a:spcPct val="90000"/>
              </a:lnSpc>
            </a:pPr>
            <a:r>
              <a:rPr lang="en-GB" sz="2000" b="0" i="1" smtClean="0">
                <a:solidFill>
                  <a:schemeClr val="tx1"/>
                </a:solidFill>
              </a:rPr>
              <a:t>Hebrews 4:15</a:t>
            </a:r>
          </a:p>
          <a:p>
            <a:pPr algn="l">
              <a:lnSpc>
                <a:spcPct val="90000"/>
              </a:lnSpc>
              <a:buFontTx/>
              <a:buChar char="•"/>
            </a:pPr>
            <a:endParaRPr lang="en-GB" sz="300" smtClean="0">
              <a:solidFill>
                <a:schemeClr val="tx1"/>
              </a:solidFill>
            </a:endParaRPr>
          </a:p>
          <a:p>
            <a:pPr algn="l">
              <a:lnSpc>
                <a:spcPct val="90000"/>
              </a:lnSpc>
              <a:buFontTx/>
              <a:buChar char="•"/>
            </a:pPr>
            <a:r>
              <a:rPr lang="en-GB" sz="2800" smtClean="0"/>
              <a:t>He has been made immortal - he will never die again. 											</a:t>
            </a:r>
            <a:r>
              <a:rPr lang="en-GB" sz="2000" smtClean="0">
                <a:solidFill>
                  <a:schemeClr val="tx1"/>
                </a:solidFill>
              </a:rPr>
              <a:t>	</a:t>
            </a:r>
            <a:r>
              <a:rPr lang="en-GB" sz="2000" b="0" i="1" smtClean="0">
                <a:solidFill>
                  <a:schemeClr val="tx1"/>
                </a:solidFill>
              </a:rPr>
              <a:t>Romans 6:9</a:t>
            </a:r>
          </a:p>
          <a:p>
            <a:pPr algn="l">
              <a:lnSpc>
                <a:spcPct val="90000"/>
              </a:lnSpc>
            </a:pPr>
            <a:endParaRPr lang="en-GB" sz="300" smtClean="0">
              <a:solidFill>
                <a:schemeClr val="tx1"/>
              </a:solidFill>
            </a:endParaRPr>
          </a:p>
          <a:p>
            <a:pPr algn="l">
              <a:lnSpc>
                <a:spcPct val="90000"/>
              </a:lnSpc>
              <a:buFontTx/>
              <a:buChar char="•"/>
            </a:pPr>
            <a:r>
              <a:rPr lang="en-GB" sz="2800" smtClean="0"/>
              <a:t>He knows what people are thinking, and can therefore correctly judge their motives.</a:t>
            </a:r>
            <a:endParaRPr lang="en-GB" sz="2000" smtClean="0"/>
          </a:p>
          <a:p>
            <a:pPr algn="r">
              <a:lnSpc>
                <a:spcPct val="90000"/>
              </a:lnSpc>
            </a:pPr>
            <a:r>
              <a:rPr lang="en-GB" sz="2000" b="0" i="1" smtClean="0">
                <a:solidFill>
                  <a:schemeClr val="tx1"/>
                </a:solidFill>
              </a:rPr>
              <a:t>Matthew 9:4</a:t>
            </a:r>
          </a:p>
          <a:p>
            <a:pPr algn="l">
              <a:lnSpc>
                <a:spcPct val="90000"/>
              </a:lnSpc>
              <a:buFontTx/>
              <a:buChar char="•"/>
            </a:pPr>
            <a:endParaRPr lang="en-GB" sz="300" smtClean="0">
              <a:solidFill>
                <a:schemeClr val="tx1"/>
              </a:solidFill>
            </a:endParaRPr>
          </a:p>
          <a:p>
            <a:pPr algn="l">
              <a:lnSpc>
                <a:spcPct val="90000"/>
              </a:lnSpc>
              <a:buFontTx/>
              <a:buChar char="•"/>
            </a:pPr>
            <a:r>
              <a:rPr lang="en-GB" sz="2800" smtClean="0"/>
              <a:t>He has been granted power and authority by God.</a:t>
            </a:r>
            <a:r>
              <a:rPr lang="en-GB" sz="2000" b="0" i="1" smtClean="0">
                <a:solidFill>
                  <a:schemeClr val="tx1"/>
                </a:solidFill>
              </a:rPr>
              <a:t>												     Matthew 28:18</a:t>
            </a:r>
          </a:p>
          <a:p>
            <a:pPr>
              <a:lnSpc>
                <a:spcPct val="90000"/>
              </a:lnSpc>
            </a:pPr>
            <a:endParaRPr lang="en-GB" sz="2800" smtClean="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GB" sz="4000" smtClean="0">
                <a:solidFill>
                  <a:schemeClr val="bg2"/>
                </a:solidFill>
              </a:rPr>
              <a:t>Jesus is God’s king</a:t>
            </a:r>
            <a:endParaRPr lang="en-US" sz="4000" smtClean="0">
              <a:solidFill>
                <a:schemeClr val="bg2"/>
              </a:solidFill>
            </a:endParaRPr>
          </a:p>
        </p:txBody>
      </p:sp>
      <p:sp>
        <p:nvSpPr>
          <p:cNvPr id="93187" name="Rectangle 3"/>
          <p:cNvSpPr>
            <a:spLocks noGrp="1" noChangeArrowheads="1"/>
          </p:cNvSpPr>
          <p:nvPr>
            <p:ph type="body" idx="1"/>
          </p:nvPr>
        </p:nvSpPr>
        <p:spPr>
          <a:xfrm>
            <a:off x="1065213" y="2349500"/>
            <a:ext cx="8280400" cy="2735263"/>
          </a:xfrm>
        </p:spPr>
        <p:txBody>
          <a:bodyPr/>
          <a:lstStyle/>
          <a:p>
            <a:pPr algn="l"/>
            <a:r>
              <a:rPr lang="en-GB" sz="3200" i="1" smtClean="0"/>
              <a:t>“Jesus came and spoke to them, saying,</a:t>
            </a:r>
          </a:p>
          <a:p>
            <a:pPr algn="l"/>
            <a:r>
              <a:rPr lang="en-GB" sz="3200" i="1" smtClean="0"/>
              <a:t> ‘All authority has been given to Me in heaven and on earth’”</a:t>
            </a:r>
          </a:p>
          <a:p>
            <a:pPr algn="r"/>
            <a:r>
              <a:rPr lang="en-GB" sz="2000" b="0" i="1" smtClean="0">
                <a:solidFill>
                  <a:schemeClr val="tx1"/>
                </a:solidFill>
              </a:rPr>
              <a:t>Matthew 28:18</a:t>
            </a:r>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GB" sz="4000" smtClean="0"/>
              <a:t>The Future Kingdom </a:t>
            </a:r>
            <a:endParaRPr lang="en-US" sz="4000" smtClean="0"/>
          </a:p>
        </p:txBody>
      </p:sp>
      <p:sp>
        <p:nvSpPr>
          <p:cNvPr id="94211" name="Rectangle 3"/>
          <p:cNvSpPr>
            <a:spLocks noGrp="1" noChangeArrowheads="1"/>
          </p:cNvSpPr>
          <p:nvPr>
            <p:ph type="body" idx="1"/>
          </p:nvPr>
        </p:nvSpPr>
        <p:spPr>
          <a:xfrm>
            <a:off x="742950" y="2060575"/>
            <a:ext cx="8531225" cy="3803650"/>
          </a:xfrm>
        </p:spPr>
        <p:txBody>
          <a:bodyPr/>
          <a:lstStyle/>
          <a:p>
            <a:pPr algn="l">
              <a:lnSpc>
                <a:spcPct val="90000"/>
              </a:lnSpc>
              <a:buFontTx/>
              <a:buChar char="•"/>
            </a:pPr>
            <a:r>
              <a:rPr lang="en-GB" sz="2800" smtClean="0"/>
              <a:t>Everlasting peace worldwide</a:t>
            </a:r>
          </a:p>
          <a:p>
            <a:pPr algn="l">
              <a:lnSpc>
                <a:spcPct val="90000"/>
              </a:lnSpc>
              <a:buFontTx/>
              <a:buChar char="•"/>
            </a:pPr>
            <a:r>
              <a:rPr lang="en-GB" sz="2800" smtClean="0"/>
              <a:t>A Perfect Ruler</a:t>
            </a:r>
          </a:p>
          <a:p>
            <a:pPr algn="l">
              <a:lnSpc>
                <a:spcPct val="90000"/>
              </a:lnSpc>
              <a:buFontTx/>
              <a:buChar char="•"/>
            </a:pPr>
            <a:r>
              <a:rPr lang="en-GB" sz="2800" smtClean="0"/>
              <a:t>Oppression and Social inequality overcome</a:t>
            </a:r>
          </a:p>
          <a:p>
            <a:pPr algn="l">
              <a:lnSpc>
                <a:spcPct val="90000"/>
              </a:lnSpc>
              <a:buFontTx/>
              <a:buChar char="•"/>
            </a:pPr>
            <a:r>
              <a:rPr lang="en-GB" sz="2800" smtClean="0"/>
              <a:t>No more famine</a:t>
            </a:r>
          </a:p>
          <a:p>
            <a:pPr algn="l">
              <a:lnSpc>
                <a:spcPct val="90000"/>
              </a:lnSpc>
              <a:buFontTx/>
              <a:buChar char="•"/>
            </a:pPr>
            <a:r>
              <a:rPr lang="en-GB" sz="2800" smtClean="0"/>
              <a:t>Weapons of war converted to agricultural tools</a:t>
            </a:r>
          </a:p>
          <a:p>
            <a:pPr algn="l">
              <a:lnSpc>
                <a:spcPct val="90000"/>
              </a:lnSpc>
              <a:buFontTx/>
              <a:buChar char="•"/>
            </a:pPr>
            <a:r>
              <a:rPr lang="en-GB" sz="2800" smtClean="0"/>
              <a:t>God’s ways taught</a:t>
            </a:r>
          </a:p>
          <a:p>
            <a:pPr algn="l">
              <a:lnSpc>
                <a:spcPct val="90000"/>
              </a:lnSpc>
              <a:buFontTx/>
              <a:buChar char="•"/>
            </a:pPr>
            <a:r>
              <a:rPr lang="en-GB" sz="2800" smtClean="0"/>
              <a:t>All people will worship God</a:t>
            </a:r>
            <a:endParaRPr lang="en-US" sz="2800" smtClean="0"/>
          </a:p>
        </p:txBody>
      </p:sp>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sz="4000" smtClean="0"/>
              <a:t>Future Kingdom on Earth</a:t>
            </a:r>
          </a:p>
        </p:txBody>
      </p:sp>
      <p:sp>
        <p:nvSpPr>
          <p:cNvPr id="95235" name="Rectangle 3"/>
          <p:cNvSpPr>
            <a:spLocks noGrp="1" noChangeArrowheads="1"/>
          </p:cNvSpPr>
          <p:nvPr>
            <p:ph type="body" sz="half" idx="1"/>
          </p:nvPr>
        </p:nvSpPr>
        <p:spPr>
          <a:xfrm>
            <a:off x="1065213" y="1628775"/>
            <a:ext cx="7705725" cy="4467225"/>
          </a:xfrm>
        </p:spPr>
        <p:txBody>
          <a:bodyPr/>
          <a:lstStyle/>
          <a:p>
            <a:pPr marL="0" indent="0" algn="l">
              <a:lnSpc>
                <a:spcPct val="90000"/>
              </a:lnSpc>
            </a:pPr>
            <a:r>
              <a:rPr lang="en-US" i="1" smtClean="0"/>
              <a:t>And in the days of these kings the God of heaven will set up a kingdom which shall never be destroyed; and the kingdom shall not be left to other people; it shall break in pieces and consume all these kingdoms, and it shall stand forever.</a:t>
            </a:r>
            <a:endParaRPr lang="en-US" sz="2000" i="1" smtClean="0"/>
          </a:p>
          <a:p>
            <a:pPr marL="0" indent="0" algn="r">
              <a:lnSpc>
                <a:spcPct val="90000"/>
              </a:lnSpc>
            </a:pPr>
            <a:r>
              <a:rPr lang="en-US" sz="2000" b="0" i="1" smtClean="0">
                <a:solidFill>
                  <a:schemeClr val="tx1"/>
                </a:solidFill>
              </a:rPr>
              <a:t>Daniel 2:44</a:t>
            </a:r>
          </a:p>
          <a:p>
            <a:pPr marL="0" indent="0" algn="l">
              <a:lnSpc>
                <a:spcPct val="90000"/>
              </a:lnSpc>
            </a:pPr>
            <a:r>
              <a:rPr lang="en-US" i="1" smtClean="0"/>
              <a:t>Then the seventh angel sounded: And there were loud voices in heaven, saying, 'The kingdoms of this world have become the kingdoms of our Lord and of His Christ, and He shall reign forever and ever!'  </a:t>
            </a:r>
          </a:p>
          <a:p>
            <a:pPr marL="0" indent="0" algn="r">
              <a:lnSpc>
                <a:spcPct val="90000"/>
              </a:lnSpc>
            </a:pPr>
            <a:r>
              <a:rPr lang="en-US" sz="2000" b="0" i="1" smtClean="0">
                <a:solidFill>
                  <a:schemeClr val="tx1"/>
                </a:solidFill>
              </a:rPr>
              <a:t>Revelation 11:15</a:t>
            </a:r>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Grp="1" noChangeArrowheads="1"/>
          </p:cNvSpPr>
          <p:nvPr>
            <p:ph type="title"/>
          </p:nvPr>
        </p:nvSpPr>
        <p:spPr>
          <a:xfrm>
            <a:off x="920750" y="188913"/>
            <a:ext cx="8421688" cy="863600"/>
          </a:xfrm>
        </p:spPr>
        <p:txBody>
          <a:bodyPr/>
          <a:lstStyle/>
          <a:p>
            <a:r>
              <a:rPr lang="en-GB" sz="4000" smtClean="0"/>
              <a:t>The Lord's Prayer</a:t>
            </a:r>
          </a:p>
        </p:txBody>
      </p:sp>
      <p:sp>
        <p:nvSpPr>
          <p:cNvPr id="96259" name="Rectangle 5"/>
          <p:cNvSpPr>
            <a:spLocks noGrp="1" noChangeArrowheads="1"/>
          </p:cNvSpPr>
          <p:nvPr>
            <p:ph type="body" idx="1"/>
          </p:nvPr>
        </p:nvSpPr>
        <p:spPr>
          <a:xfrm>
            <a:off x="742950" y="1412875"/>
            <a:ext cx="8421688" cy="4835525"/>
          </a:xfrm>
        </p:spPr>
        <p:txBody>
          <a:bodyPr/>
          <a:lstStyle/>
          <a:p>
            <a:r>
              <a:rPr lang="en-GB" i="1" smtClean="0"/>
              <a:t>Our Father in heaven, hallowed be Your name. </a:t>
            </a:r>
          </a:p>
          <a:p>
            <a:r>
              <a:rPr lang="en-GB" i="1" smtClean="0"/>
              <a:t>Your kingdom come.</a:t>
            </a:r>
          </a:p>
          <a:p>
            <a:r>
              <a:rPr lang="en-GB" i="1" u="sng" smtClean="0"/>
              <a:t>Your will be done on earth as it is in heaven.</a:t>
            </a:r>
            <a:r>
              <a:rPr lang="en-GB" i="1" smtClean="0"/>
              <a:t> </a:t>
            </a:r>
          </a:p>
          <a:p>
            <a:r>
              <a:rPr lang="en-GB" i="1" smtClean="0"/>
              <a:t>Give us this day our daily bread. </a:t>
            </a:r>
          </a:p>
          <a:p>
            <a:r>
              <a:rPr lang="en-GB" i="1" smtClean="0"/>
              <a:t>And forgive us our debts, as we forgive our debtors. </a:t>
            </a:r>
          </a:p>
          <a:p>
            <a:r>
              <a:rPr lang="en-GB" i="1" smtClean="0"/>
              <a:t>And do not lead us into temptation, </a:t>
            </a:r>
          </a:p>
          <a:p>
            <a:r>
              <a:rPr lang="en-GB" i="1" smtClean="0"/>
              <a:t>But deliver us from the evil one.</a:t>
            </a:r>
          </a:p>
          <a:p>
            <a:r>
              <a:rPr lang="en-GB" i="1" smtClean="0"/>
              <a:t>For Yours is the kingdom and the power</a:t>
            </a:r>
          </a:p>
          <a:p>
            <a:r>
              <a:rPr lang="en-GB" i="1" smtClean="0"/>
              <a:t> And the glory forever.   Amen</a:t>
            </a:r>
            <a:r>
              <a:rPr lang="en-GB" smtClean="0"/>
              <a:t>. </a:t>
            </a:r>
          </a:p>
          <a:p>
            <a:r>
              <a:rPr lang="en-GB" sz="2400" smtClean="0"/>
              <a:t>													</a:t>
            </a:r>
            <a:r>
              <a:rPr lang="en-GB" sz="2000" b="0" i="1" smtClean="0">
                <a:solidFill>
                  <a:schemeClr val="tx1"/>
                </a:solidFill>
              </a:rPr>
              <a:t>Matthew 6:9-13</a:t>
            </a:r>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sz="4000" smtClean="0"/>
              <a:t>Future Kingdom on Earth</a:t>
            </a:r>
          </a:p>
        </p:txBody>
      </p:sp>
      <p:sp>
        <p:nvSpPr>
          <p:cNvPr id="3" name="Content Placeholder 2"/>
          <p:cNvSpPr>
            <a:spLocks noGrp="1"/>
          </p:cNvSpPr>
          <p:nvPr>
            <p:ph idx="1"/>
          </p:nvPr>
        </p:nvSpPr>
        <p:spPr>
          <a:xfrm>
            <a:off x="1281113" y="1828800"/>
            <a:ext cx="7489825" cy="4035425"/>
          </a:xfrm>
        </p:spPr>
        <p:txBody>
          <a:bodyPr/>
          <a:lstStyle/>
          <a:p>
            <a:pPr marL="0" indent="0" algn="l">
              <a:lnSpc>
                <a:spcPct val="90000"/>
              </a:lnSpc>
              <a:buFont typeface="Times New Roman" pitchFamily="16" charset="0"/>
              <a:buNone/>
              <a:defRPr/>
            </a:pPr>
            <a:r>
              <a:rPr lang="en-US" sz="2800" i="1" smtClean="0"/>
              <a:t>But truly, as I live, all the earth shall be filled with the glory of the LORD</a:t>
            </a:r>
            <a:r>
              <a:rPr lang="en-US" sz="2800" smtClean="0"/>
              <a:t>.</a:t>
            </a:r>
          </a:p>
          <a:p>
            <a:pPr marL="0" indent="0" algn="r">
              <a:lnSpc>
                <a:spcPct val="90000"/>
              </a:lnSpc>
              <a:buFont typeface="Times New Roman" pitchFamily="16" charset="0"/>
              <a:buNone/>
              <a:defRPr/>
            </a:pPr>
            <a:r>
              <a:rPr lang="en-US" sz="2400" b="0" i="1" smtClean="0">
                <a:solidFill>
                  <a:schemeClr val="tx1"/>
                </a:solidFill>
              </a:rPr>
              <a:t>Numbers 14:21</a:t>
            </a:r>
          </a:p>
          <a:p>
            <a:pPr>
              <a:buFont typeface="Times New Roman" pitchFamily="16" charset="0"/>
              <a:buNone/>
              <a:defRPr/>
            </a:pP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29"/>
          <p:cNvSpPr>
            <a:spLocks noGrp="1" noChangeArrowheads="1"/>
          </p:cNvSpPr>
          <p:nvPr>
            <p:ph type="title"/>
          </p:nvPr>
        </p:nvSpPr>
        <p:spPr/>
        <p:txBody>
          <a:bodyPr/>
          <a:lstStyle/>
          <a:p>
            <a:r>
              <a:rPr lang="en-US" sz="4000" smtClean="0"/>
              <a:t>Future Kingdom on Earth</a:t>
            </a:r>
          </a:p>
        </p:txBody>
      </p:sp>
      <p:sp>
        <p:nvSpPr>
          <p:cNvPr id="98307" name="Rectangle 1027"/>
          <p:cNvSpPr>
            <a:spLocks noGrp="1" noChangeArrowheads="1"/>
          </p:cNvSpPr>
          <p:nvPr>
            <p:ph type="body" sz="half" idx="1"/>
          </p:nvPr>
        </p:nvSpPr>
        <p:spPr>
          <a:xfrm>
            <a:off x="992188" y="1676400"/>
            <a:ext cx="7921625" cy="4705350"/>
          </a:xfrm>
        </p:spPr>
        <p:txBody>
          <a:bodyPr/>
          <a:lstStyle/>
          <a:p>
            <a:pPr marL="0" indent="0" algn="l">
              <a:lnSpc>
                <a:spcPct val="90000"/>
              </a:lnSpc>
            </a:pPr>
            <a:r>
              <a:rPr lang="en-US" sz="2400" i="1" smtClean="0"/>
              <a:t>Then I, John, saw the holy city, New Jerusalem, coming down out of heaven from God, prepared as a bride adorned for her husband. </a:t>
            </a:r>
          </a:p>
          <a:p>
            <a:pPr marL="0" indent="0" algn="l">
              <a:lnSpc>
                <a:spcPct val="90000"/>
              </a:lnSpc>
            </a:pPr>
            <a:r>
              <a:rPr lang="en-US" sz="2400" i="1" smtClean="0"/>
              <a:t>And I heard a loud voice from heaven saying, 'Behold, the tabernacle of God is with men, and He will dwell with them, and they shall be His people. God Himself will be with them and be their God. </a:t>
            </a:r>
          </a:p>
          <a:p>
            <a:pPr marL="0" indent="0" algn="l">
              <a:lnSpc>
                <a:spcPct val="90000"/>
              </a:lnSpc>
            </a:pPr>
            <a:r>
              <a:rPr lang="en-US" sz="2400" i="1" smtClean="0"/>
              <a:t>And God will wipe away every tear from their eyes; there shall be no more death, nor sorrow, nor crying. There shall be no more pain, for the former things have passed away.  </a:t>
            </a:r>
          </a:p>
          <a:p>
            <a:pPr marL="0" indent="0" algn="r">
              <a:lnSpc>
                <a:spcPct val="90000"/>
              </a:lnSpc>
            </a:pPr>
            <a:r>
              <a:rPr lang="en-US" sz="2000" b="0" i="1" smtClean="0">
                <a:solidFill>
                  <a:schemeClr val="tx1"/>
                </a:solidFill>
              </a:rPr>
              <a:t>Revelation 21:2-4</a:t>
            </a:r>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46082" name="Title 1"/>
          <p:cNvSpPr>
            <a:spLocks noGrp="1"/>
          </p:cNvSpPr>
          <p:nvPr>
            <p:ph type="ctrTitle"/>
          </p:nvPr>
        </p:nvSpPr>
        <p:spPr/>
        <p:txBody>
          <a:bodyPr/>
          <a:lstStyle/>
          <a:p>
            <a:r>
              <a:rPr lang="en-GB" sz="7200" smtClean="0"/>
              <a:t>The Bible in a Nutshell</a:t>
            </a:r>
          </a:p>
        </p:txBody>
      </p:sp>
      <p:sp>
        <p:nvSpPr>
          <p:cNvPr id="46083" name="Subtitle 2"/>
          <p:cNvSpPr>
            <a:spLocks noGrp="1"/>
          </p:cNvSpPr>
          <p:nvPr>
            <p:ph type="subTitle" idx="1"/>
          </p:nvPr>
        </p:nvSpPr>
        <p:spPr>
          <a:xfrm>
            <a:off x="1485900" y="4437063"/>
            <a:ext cx="6935788" cy="1201737"/>
          </a:xfrm>
        </p:spPr>
        <p:txBody>
          <a:bodyPr/>
          <a:lstStyle/>
          <a:p>
            <a:r>
              <a:rPr lang="en-GB" sz="4400" smtClean="0"/>
              <a:t>End of Part </a:t>
            </a:r>
            <a:r>
              <a:rPr lang="en-GB" sz="4400" dirty="0" smtClean="0"/>
              <a:t>2</a:t>
            </a:r>
          </a:p>
        </p:txBody>
      </p:sp>
    </p:spTree>
    <p:extLst>
      <p:ext uri="{BB962C8B-B14F-4D97-AF65-F5344CB8AC3E}">
        <p14:creationId xmlns:p14="http://schemas.microsoft.com/office/powerpoint/2010/main" val="163608721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Black"/>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39013</TotalTime>
  <Words>5676</Words>
  <Application>Microsoft Office PowerPoint</Application>
  <PresentationFormat>Custom</PresentationFormat>
  <Paragraphs>499</Paragraphs>
  <Slides>68</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0" baseType="lpstr">
      <vt:lpstr>Office Theme</vt:lpstr>
      <vt:lpstr>Bitmap Image</vt:lpstr>
      <vt:lpstr>The Bible in a Nutshell</vt:lpstr>
      <vt:lpstr>The Promises to Eve, Abraham, David &amp; Mary</vt:lpstr>
      <vt:lpstr>In the beginning</vt:lpstr>
      <vt:lpstr>In the beginning</vt:lpstr>
      <vt:lpstr>There were many promises</vt:lpstr>
      <vt:lpstr>Promises to Abraham</vt:lpstr>
      <vt:lpstr>God was very specific</vt:lpstr>
      <vt:lpstr>Promises to Abraham</vt:lpstr>
      <vt:lpstr>Promises to Abraham</vt:lpstr>
      <vt:lpstr>Promises to Abraham in the New Testament</vt:lpstr>
      <vt:lpstr>David - a famous king of Israel</vt:lpstr>
      <vt:lpstr>There was more</vt:lpstr>
      <vt:lpstr>The birth of Jesus Christ</vt:lpstr>
      <vt:lpstr>The New Testament begins…</vt:lpstr>
      <vt:lpstr>Why bother with the promises?</vt:lpstr>
      <vt:lpstr>Vitally important promises</vt:lpstr>
      <vt:lpstr>We can share in these promises</vt:lpstr>
      <vt:lpstr>Jesus, the Promised Messiah</vt:lpstr>
      <vt:lpstr>Jesus the Promised Messiah</vt:lpstr>
      <vt:lpstr>Voices of the past</vt:lpstr>
      <vt:lpstr>What does Messiah mean?</vt:lpstr>
      <vt:lpstr>The Jewish View of Messiah</vt:lpstr>
      <vt:lpstr>The Forgotten View of Messiah – the Suffering Servant</vt:lpstr>
      <vt:lpstr>The Forgotten View of Messiah – the Suffering Servant</vt:lpstr>
      <vt:lpstr>Summary So Far</vt:lpstr>
      <vt:lpstr>Old Testament Prophecies about Messiah</vt:lpstr>
      <vt:lpstr>An Old Testament Prediction of Jesus as God’s Suffering Messiah</vt:lpstr>
      <vt:lpstr>Old Testament Prophecies about Messiah</vt:lpstr>
      <vt:lpstr>An Old Testament Prediction of Jesus as God’s Suffering Messiah</vt:lpstr>
      <vt:lpstr>Old Testament Prophecies about Messiah</vt:lpstr>
      <vt:lpstr>Did Jesus Fulfil Old Testament Prophecies by sheer coincidence?</vt:lpstr>
      <vt:lpstr>Summary</vt:lpstr>
      <vt:lpstr>The Kingdom of Israel Restored</vt:lpstr>
      <vt:lpstr>The Jews - a special treasure</vt:lpstr>
      <vt:lpstr>The Kingdom of God in the past</vt:lpstr>
      <vt:lpstr>Unfaithful Israel to be punished</vt:lpstr>
      <vt:lpstr>Restoration Promised</vt:lpstr>
      <vt:lpstr>God’s witnesses</vt:lpstr>
      <vt:lpstr>Israel in the Future</vt:lpstr>
      <vt:lpstr>The future Kingdom on Earth</vt:lpstr>
      <vt:lpstr>The future Kingdom on Earth</vt:lpstr>
      <vt:lpstr>The future Kingdom on Earth</vt:lpstr>
      <vt:lpstr>The future Kingdom on Earth</vt:lpstr>
      <vt:lpstr>The future Kingdom on Earth</vt:lpstr>
      <vt:lpstr>The future Kingdom on Earth</vt:lpstr>
      <vt:lpstr>World ruler required</vt:lpstr>
      <vt:lpstr>World ruler required</vt:lpstr>
      <vt:lpstr>World ruler required</vt:lpstr>
      <vt:lpstr>What will the Kingdom be like?</vt:lpstr>
      <vt:lpstr>What will the Kingdom be like?</vt:lpstr>
      <vt:lpstr>What will the Kingdom be like?</vt:lpstr>
      <vt:lpstr>What will the Kingdom be like?</vt:lpstr>
      <vt:lpstr>What will the Kingdom be like?</vt:lpstr>
      <vt:lpstr>What will the Kingdom be like?</vt:lpstr>
      <vt:lpstr>What will the Kingdom be like?</vt:lpstr>
      <vt:lpstr>What will the Kingdom be like?</vt:lpstr>
      <vt:lpstr>The Millennium</vt:lpstr>
      <vt:lpstr>The future Kingdom on Earth</vt:lpstr>
      <vt:lpstr>The future Kingdom on Earth</vt:lpstr>
      <vt:lpstr>The Millennium</vt:lpstr>
      <vt:lpstr>Jesus Christ is qualified to rule the World</vt:lpstr>
      <vt:lpstr>Jesus is God’s king</vt:lpstr>
      <vt:lpstr>The Future Kingdom </vt:lpstr>
      <vt:lpstr>Future Kingdom on Earth</vt:lpstr>
      <vt:lpstr>The Lord's Prayer</vt:lpstr>
      <vt:lpstr>Future Kingdom on Earth</vt:lpstr>
      <vt:lpstr>Future Kingdom on Earth</vt:lpstr>
      <vt:lpstr>The Bible in a Nutshell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Day Bible Seminar</dc:title>
  <dc:subject>Tomorrow's World - The Solution</dc:subject>
  <dc:creator>Stevenage Christadelphians</dc:creator>
  <cp:lastModifiedBy>Paul</cp:lastModifiedBy>
  <cp:revision>232</cp:revision>
  <cp:lastPrinted>1999-03-14T12:30:12Z</cp:lastPrinted>
  <dcterms:created xsi:type="dcterms:W3CDTF">1997-05-14T22:29:52Z</dcterms:created>
  <dcterms:modified xsi:type="dcterms:W3CDTF">2012-10-19T22:51:14Z</dcterms:modified>
</cp:coreProperties>
</file>